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Bebas Neue Cyrillic" charset="1" panose="02000506000000020004"/>
      <p:regular r:id="rId17"/>
    </p:embeddedFont>
    <p:embeddedFont>
      <p:font typeface="Open Sans" charset="1" panose="00000000000000000000"/>
      <p:regular r:id="rId18"/>
    </p:embeddedFont>
    <p:embeddedFont>
      <p:font typeface="Open Sans Bold" charset="1" panose="000000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jpeg" Type="http://schemas.openxmlformats.org/officeDocument/2006/relationships/image"/><Relationship Id="rId4" Target="https://jimpl.com" TargetMode="External" Type="http://schemas.openxmlformats.org/officeDocument/2006/relationships/hyperlink"/></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8F8FF">
                    <a:alpha val="100000"/>
                  </a:srgbClr>
                </a:gs>
                <a:gs pos="100000">
                  <a:srgbClr val="007489">
                    <a:alpha val="100000"/>
                  </a:srgbClr>
                </a:gs>
              </a:gsLst>
              <a:lin ang="2700000"/>
            </a:gra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8F8FF">
                    <a:alpha val="100000"/>
                  </a:srgbClr>
                </a:gs>
                <a:gs pos="100000">
                  <a:srgbClr val="007489">
                    <a:alpha val="100000"/>
                  </a:srgbClr>
                </a:gs>
              </a:gsLst>
              <a:lin ang="2700000"/>
            </a:gra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289743" y="1475985"/>
            <a:ext cx="15708515" cy="7184797"/>
            <a:chOff x="0" y="0"/>
            <a:chExt cx="20944687" cy="9579730"/>
          </a:xfrm>
        </p:grpSpPr>
        <p:sp>
          <p:nvSpPr>
            <p:cNvPr name="Freeform 9" id="9"/>
            <p:cNvSpPr/>
            <p:nvPr/>
          </p:nvSpPr>
          <p:spPr>
            <a:xfrm flipH="false" flipV="false" rot="0">
              <a:off x="8796932" y="0"/>
              <a:ext cx="3350822" cy="3400281"/>
            </a:xfrm>
            <a:custGeom>
              <a:avLst/>
              <a:gdLst/>
              <a:ahLst/>
              <a:cxnLst/>
              <a:rect r="r" b="b" t="t" l="l"/>
              <a:pathLst>
                <a:path h="3400281" w="3350822">
                  <a:moveTo>
                    <a:pt x="0" y="0"/>
                  </a:moveTo>
                  <a:lnTo>
                    <a:pt x="3350822" y="0"/>
                  </a:lnTo>
                  <a:lnTo>
                    <a:pt x="3350822" y="3400281"/>
                  </a:lnTo>
                  <a:lnTo>
                    <a:pt x="0" y="34002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9986591" y="861742"/>
              <a:ext cx="971504" cy="1316077"/>
            </a:xfrm>
            <a:custGeom>
              <a:avLst/>
              <a:gdLst/>
              <a:ahLst/>
              <a:cxnLst/>
              <a:rect r="r" b="b" t="t" l="l"/>
              <a:pathLst>
                <a:path h="1316077" w="971504">
                  <a:moveTo>
                    <a:pt x="0" y="0"/>
                  </a:moveTo>
                  <a:lnTo>
                    <a:pt x="971504" y="0"/>
                  </a:lnTo>
                  <a:lnTo>
                    <a:pt x="971504" y="1316078"/>
                  </a:lnTo>
                  <a:lnTo>
                    <a:pt x="0" y="13160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0" y="3341036"/>
              <a:ext cx="20944687" cy="4010868"/>
            </a:xfrm>
            <a:prstGeom prst="rect">
              <a:avLst/>
            </a:prstGeom>
          </p:spPr>
          <p:txBody>
            <a:bodyPr anchor="t" rtlCol="false" tIns="0" lIns="0" bIns="0" rIns="0">
              <a:spAutoFit/>
            </a:bodyPr>
            <a:lstStyle/>
            <a:p>
              <a:pPr algn="ctr">
                <a:lnSpc>
                  <a:spcPts val="25296"/>
                </a:lnSpc>
                <a:spcBef>
                  <a:spcPct val="0"/>
                </a:spcBef>
              </a:pPr>
              <a:r>
                <a:rPr lang="en-US" sz="18068">
                  <a:solidFill>
                    <a:srgbClr val="63F1F9"/>
                  </a:solidFill>
                  <a:latin typeface="Bebas Neue Cyrillic"/>
                </a:rPr>
                <a:t>BEYOND ENCRYPTION</a:t>
              </a:r>
            </a:p>
          </p:txBody>
        </p:sp>
        <p:sp>
          <p:nvSpPr>
            <p:cNvPr name="TextBox 12" id="12"/>
            <p:cNvSpPr txBox="true"/>
            <p:nvPr/>
          </p:nvSpPr>
          <p:spPr>
            <a:xfrm rot="0">
              <a:off x="4167540" y="7103295"/>
              <a:ext cx="12609607" cy="449792"/>
            </a:xfrm>
            <a:prstGeom prst="rect">
              <a:avLst/>
            </a:prstGeom>
          </p:spPr>
          <p:txBody>
            <a:bodyPr anchor="t" rtlCol="false" tIns="0" lIns="0" bIns="0" rIns="0">
              <a:spAutoFit/>
            </a:bodyPr>
            <a:lstStyle/>
            <a:p>
              <a:pPr algn="ctr">
                <a:lnSpc>
                  <a:spcPts val="2800"/>
                </a:lnSpc>
                <a:spcBef>
                  <a:spcPct val="0"/>
                </a:spcBef>
              </a:pPr>
              <a:r>
                <a:rPr lang="en-US" sz="2000" spc="1600">
                  <a:solidFill>
                    <a:srgbClr val="FFFFFF"/>
                  </a:solidFill>
                  <a:latin typeface="Open Sans"/>
                </a:rPr>
                <a:t>A TALE OF EXIF DATA</a:t>
              </a:r>
            </a:p>
          </p:txBody>
        </p:sp>
        <p:sp>
          <p:nvSpPr>
            <p:cNvPr name="TextBox 13" id="13"/>
            <p:cNvSpPr txBox="true"/>
            <p:nvPr/>
          </p:nvSpPr>
          <p:spPr>
            <a:xfrm rot="0">
              <a:off x="9211351" y="8547703"/>
              <a:ext cx="4310070" cy="990702"/>
            </a:xfrm>
            <a:prstGeom prst="rect">
              <a:avLst/>
            </a:prstGeom>
          </p:spPr>
          <p:txBody>
            <a:bodyPr anchor="t" rtlCol="false" tIns="0" lIns="0" bIns="0" rIns="0">
              <a:spAutoFit/>
            </a:bodyPr>
            <a:lstStyle/>
            <a:p>
              <a:pPr algn="l">
                <a:lnSpc>
                  <a:spcPts val="3088"/>
                </a:lnSpc>
              </a:pPr>
              <a:r>
                <a:rPr lang="en-US" sz="2206">
                  <a:solidFill>
                    <a:srgbClr val="FFFFFF"/>
                  </a:solidFill>
                  <a:latin typeface="Open Sans"/>
                </a:rPr>
                <a:t>Presented By:-</a:t>
              </a:r>
            </a:p>
            <a:p>
              <a:pPr algn="l">
                <a:lnSpc>
                  <a:spcPts val="3088"/>
                </a:lnSpc>
                <a:spcBef>
                  <a:spcPct val="0"/>
                </a:spcBef>
              </a:pPr>
              <a:r>
                <a:rPr lang="en-US" sz="2206">
                  <a:solidFill>
                    <a:srgbClr val="FFFFFF"/>
                  </a:solidFill>
                  <a:latin typeface="Open Sans"/>
                </a:rPr>
                <a:t>Kavya Dharshani M</a:t>
              </a:r>
            </a:p>
          </p:txBody>
        </p:sp>
        <p:sp>
          <p:nvSpPr>
            <p:cNvPr name="Freeform 14" id="14"/>
            <p:cNvSpPr/>
            <p:nvPr/>
          </p:nvSpPr>
          <p:spPr>
            <a:xfrm flipH="false" flipV="false" rot="0">
              <a:off x="7912150" y="8585803"/>
              <a:ext cx="979470" cy="993927"/>
            </a:xfrm>
            <a:custGeom>
              <a:avLst/>
              <a:gdLst/>
              <a:ahLst/>
              <a:cxnLst/>
              <a:rect r="r" b="b" t="t" l="l"/>
              <a:pathLst>
                <a:path h="993927" w="979470">
                  <a:moveTo>
                    <a:pt x="0" y="0"/>
                  </a:moveTo>
                  <a:lnTo>
                    <a:pt x="979470" y="0"/>
                  </a:lnTo>
                  <a:lnTo>
                    <a:pt x="979470" y="993927"/>
                  </a:lnTo>
                  <a:lnTo>
                    <a:pt x="0" y="9939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8259896" y="8837697"/>
              <a:ext cx="283978" cy="384699"/>
            </a:xfrm>
            <a:custGeom>
              <a:avLst/>
              <a:gdLst/>
              <a:ahLst/>
              <a:cxnLst/>
              <a:rect r="r" b="b" t="t" l="l"/>
              <a:pathLst>
                <a:path h="384699" w="283978">
                  <a:moveTo>
                    <a:pt x="0" y="0"/>
                  </a:moveTo>
                  <a:lnTo>
                    <a:pt x="283978" y="0"/>
                  </a:lnTo>
                  <a:lnTo>
                    <a:pt x="283978" y="384699"/>
                  </a:lnTo>
                  <a:lnTo>
                    <a:pt x="0" y="3846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Tree>
  </p:cSld>
  <p:clrMapOvr>
    <a:masterClrMapping/>
  </p:clrMapOvr>
</p:sld>
</file>

<file path=ppt/slides/slide10.xml><?xml version="1.0" encoding="utf-8"?>
<p:sld xmlns:p="http://schemas.openxmlformats.org/presentationml/2006/main" xmlns:a="http://schemas.openxmlformats.org/drawingml/2006/main">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8F8FF">
                    <a:alpha val="100000"/>
                  </a:srgbClr>
                </a:gs>
                <a:gs pos="100000">
                  <a:srgbClr val="007489">
                    <a:alpha val="100000"/>
                  </a:srgbClr>
                </a:gs>
              </a:gsLst>
              <a:lin ang="2700000"/>
            </a:gra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8F8FF">
                    <a:alpha val="100000"/>
                  </a:srgbClr>
                </a:gs>
                <a:gs pos="100000">
                  <a:srgbClr val="007489">
                    <a:alpha val="100000"/>
                  </a:srgbClr>
                </a:gs>
              </a:gsLst>
              <a:lin ang="2700000"/>
            </a:gra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686130" y="4244914"/>
            <a:ext cx="14915739" cy="2242891"/>
          </a:xfrm>
          <a:prstGeom prst="rect">
            <a:avLst/>
          </a:prstGeom>
        </p:spPr>
        <p:txBody>
          <a:bodyPr anchor="t" rtlCol="false" tIns="0" lIns="0" bIns="0" rIns="0">
            <a:spAutoFit/>
          </a:bodyPr>
          <a:lstStyle/>
          <a:p>
            <a:pPr algn="ctr">
              <a:lnSpc>
                <a:spcPts val="17271"/>
              </a:lnSpc>
            </a:pPr>
            <a:r>
              <a:rPr lang="en-US" sz="15559">
                <a:solidFill>
                  <a:srgbClr val="63F1F9"/>
                </a:solidFill>
                <a:latin typeface="Bebas Neue Cyrillic"/>
              </a:rPr>
              <a:t>QUERIES...?</a:t>
            </a:r>
          </a:p>
        </p:txBody>
      </p:sp>
    </p:spTree>
  </p:cSld>
  <p:clrMapOvr>
    <a:masterClrMapping/>
  </p:clrMapOvr>
</p:sld>
</file>

<file path=ppt/slides/slide11.xml><?xml version="1.0" encoding="utf-8"?>
<p:sld xmlns:p="http://schemas.openxmlformats.org/presentationml/2006/main" xmlns:a="http://schemas.openxmlformats.org/drawingml/2006/main">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sp>
        <p:nvSpPr>
          <p:cNvPr name="TextBox 2" id="2"/>
          <p:cNvSpPr txBox="true"/>
          <p:nvPr/>
        </p:nvSpPr>
        <p:spPr>
          <a:xfrm rot="0">
            <a:off x="2570709" y="2565941"/>
            <a:ext cx="13146582" cy="4128079"/>
          </a:xfrm>
          <a:prstGeom prst="rect">
            <a:avLst/>
          </a:prstGeom>
        </p:spPr>
        <p:txBody>
          <a:bodyPr anchor="t" rtlCol="false" tIns="0" lIns="0" bIns="0" rIns="0">
            <a:spAutoFit/>
          </a:bodyPr>
          <a:lstStyle/>
          <a:p>
            <a:pPr algn="ctr">
              <a:lnSpc>
                <a:spcPts val="33581"/>
              </a:lnSpc>
              <a:spcBef>
                <a:spcPct val="0"/>
              </a:spcBef>
            </a:pPr>
            <a:r>
              <a:rPr lang="en-US" sz="23987">
                <a:solidFill>
                  <a:srgbClr val="63F1F9"/>
                </a:solidFill>
                <a:latin typeface="Bebas Neue Cyrillic"/>
              </a:rPr>
              <a:t>THANK YOU</a:t>
            </a:r>
          </a:p>
        </p:txBody>
      </p:sp>
    </p:spTree>
  </p:cSld>
  <p:clrMapOvr>
    <a:masterClrMapping/>
  </p:clrMapOvr>
</p:sld>
</file>

<file path=ppt/slides/slide2.xml><?xml version="1.0" encoding="utf-8"?>
<p:sld xmlns:p="http://schemas.openxmlformats.org/presentationml/2006/main" xmlns:a="http://schemas.openxmlformats.org/drawingml/2006/main">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8F8FF">
                    <a:alpha val="100000"/>
                  </a:srgbClr>
                </a:gs>
                <a:gs pos="100000">
                  <a:srgbClr val="007489">
                    <a:alpha val="100000"/>
                  </a:srgbClr>
                </a:gs>
              </a:gsLst>
              <a:lin ang="2700000"/>
            </a:gra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8F8FF">
                    <a:alpha val="100000"/>
                  </a:srgbClr>
                </a:gs>
                <a:gs pos="100000">
                  <a:srgbClr val="007489">
                    <a:alpha val="100000"/>
                  </a:srgbClr>
                </a:gs>
              </a:gsLst>
              <a:lin ang="2700000"/>
            </a:gra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847341" y="2095565"/>
            <a:ext cx="12329628" cy="7162735"/>
            <a:chOff x="0" y="0"/>
            <a:chExt cx="1562842" cy="907912"/>
          </a:xfrm>
        </p:grpSpPr>
        <p:sp>
          <p:nvSpPr>
            <p:cNvPr name="Freeform 9" id="9"/>
            <p:cNvSpPr/>
            <p:nvPr/>
          </p:nvSpPr>
          <p:spPr>
            <a:xfrm flipH="false" flipV="false" rot="0">
              <a:off x="0" y="0"/>
              <a:ext cx="1562842" cy="907912"/>
            </a:xfrm>
            <a:custGeom>
              <a:avLst/>
              <a:gdLst/>
              <a:ahLst/>
              <a:cxnLst/>
              <a:rect r="r" b="b" t="t" l="l"/>
              <a:pathLst>
                <a:path h="907912" w="1562842">
                  <a:moveTo>
                    <a:pt x="1562842" y="453956"/>
                  </a:moveTo>
                  <a:lnTo>
                    <a:pt x="1359642" y="907912"/>
                  </a:lnTo>
                  <a:lnTo>
                    <a:pt x="203200" y="907912"/>
                  </a:lnTo>
                  <a:lnTo>
                    <a:pt x="0" y="453956"/>
                  </a:lnTo>
                  <a:lnTo>
                    <a:pt x="203200" y="0"/>
                  </a:lnTo>
                  <a:lnTo>
                    <a:pt x="1359642" y="0"/>
                  </a:lnTo>
                  <a:lnTo>
                    <a:pt x="1562842" y="453956"/>
                  </a:lnTo>
                  <a:close/>
                </a:path>
              </a:pathLst>
            </a:custGeom>
            <a:gradFill rotWithShape="true">
              <a:gsLst>
                <a:gs pos="0">
                  <a:srgbClr val="68F8FF">
                    <a:alpha val="100000"/>
                  </a:srgbClr>
                </a:gs>
                <a:gs pos="100000">
                  <a:srgbClr val="007489">
                    <a:alpha val="100000"/>
                  </a:srgbClr>
                </a:gs>
              </a:gsLst>
              <a:lin ang="2700000"/>
            </a:gradFill>
          </p:spPr>
        </p:sp>
        <p:sp>
          <p:nvSpPr>
            <p:cNvPr name="TextBox 10" id="10"/>
            <p:cNvSpPr txBox="true"/>
            <p:nvPr/>
          </p:nvSpPr>
          <p:spPr>
            <a:xfrm>
              <a:off x="114300" y="-38100"/>
              <a:ext cx="1334242" cy="946012"/>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7058428" y="3074959"/>
            <a:ext cx="8118541" cy="5146796"/>
          </a:xfrm>
          <a:prstGeom prst="rect">
            <a:avLst/>
          </a:prstGeom>
        </p:spPr>
        <p:txBody>
          <a:bodyPr anchor="t" rtlCol="false" tIns="0" lIns="0" bIns="0" rIns="0">
            <a:spAutoFit/>
          </a:bodyPr>
          <a:lstStyle/>
          <a:p>
            <a:pPr algn="l" marL="571108" indent="-285554" lvl="1">
              <a:lnSpc>
                <a:spcPts val="3703"/>
              </a:lnSpc>
              <a:buFont typeface="Arial"/>
              <a:buChar char="•"/>
            </a:pPr>
            <a:r>
              <a:rPr lang="en-US" sz="2645">
                <a:solidFill>
                  <a:srgbClr val="FFFFFF"/>
                </a:solidFill>
                <a:latin typeface="Open Sans Bold"/>
              </a:rPr>
              <a:t>EXIF data</a:t>
            </a:r>
          </a:p>
          <a:p>
            <a:pPr algn="l">
              <a:lnSpc>
                <a:spcPts val="3703"/>
              </a:lnSpc>
            </a:pPr>
          </a:p>
          <a:p>
            <a:pPr algn="l" marL="571108" indent="-285554" lvl="1">
              <a:lnSpc>
                <a:spcPts val="3703"/>
              </a:lnSpc>
              <a:buFont typeface="Arial"/>
              <a:buChar char="•"/>
            </a:pPr>
            <a:r>
              <a:rPr lang="en-US" sz="2645">
                <a:solidFill>
                  <a:srgbClr val="FFFFFF"/>
                </a:solidFill>
                <a:latin typeface="Open Sans Bold"/>
              </a:rPr>
              <a:t>Privacy in EXIF data</a:t>
            </a:r>
          </a:p>
          <a:p>
            <a:pPr algn="l">
              <a:lnSpc>
                <a:spcPts val="3703"/>
              </a:lnSpc>
            </a:pPr>
          </a:p>
          <a:p>
            <a:pPr algn="l" marL="571108" indent="-285554" lvl="1">
              <a:lnSpc>
                <a:spcPts val="3703"/>
              </a:lnSpc>
              <a:buFont typeface="Arial"/>
              <a:buChar char="•"/>
            </a:pPr>
            <a:r>
              <a:rPr lang="en-US" sz="2645">
                <a:solidFill>
                  <a:srgbClr val="FFFFFF"/>
                </a:solidFill>
                <a:latin typeface="Open Sans Bold"/>
              </a:rPr>
              <a:t>Risks of EXIF Data</a:t>
            </a:r>
          </a:p>
          <a:p>
            <a:pPr algn="l">
              <a:lnSpc>
                <a:spcPts val="3703"/>
              </a:lnSpc>
            </a:pPr>
          </a:p>
          <a:p>
            <a:pPr algn="l" marL="571108" indent="-285554" lvl="1">
              <a:lnSpc>
                <a:spcPts val="3703"/>
              </a:lnSpc>
              <a:buFont typeface="Arial"/>
              <a:buChar char="•"/>
            </a:pPr>
            <a:r>
              <a:rPr lang="en-US" sz="2645">
                <a:solidFill>
                  <a:srgbClr val="FFFFFF"/>
                </a:solidFill>
                <a:latin typeface="Open Sans Bold"/>
              </a:rPr>
              <a:t>EXIF Remover</a:t>
            </a:r>
          </a:p>
          <a:p>
            <a:pPr algn="l">
              <a:lnSpc>
                <a:spcPts val="3703"/>
              </a:lnSpc>
            </a:pPr>
          </a:p>
          <a:p>
            <a:pPr algn="l" marL="571108" indent="-285554" lvl="1">
              <a:lnSpc>
                <a:spcPts val="3703"/>
              </a:lnSpc>
              <a:buFont typeface="Arial"/>
              <a:buChar char="•"/>
            </a:pPr>
            <a:r>
              <a:rPr lang="en-US" sz="2645">
                <a:solidFill>
                  <a:srgbClr val="FFFFFF"/>
                </a:solidFill>
                <a:latin typeface="Open Sans Bold"/>
              </a:rPr>
              <a:t>Demo</a:t>
            </a:r>
          </a:p>
          <a:p>
            <a:pPr algn="l">
              <a:lnSpc>
                <a:spcPts val="3703"/>
              </a:lnSpc>
            </a:pPr>
          </a:p>
          <a:p>
            <a:pPr algn="l" marL="571108" indent="-285554" lvl="1">
              <a:lnSpc>
                <a:spcPts val="3703"/>
              </a:lnSpc>
              <a:buFont typeface="Arial"/>
              <a:buChar char="•"/>
            </a:pPr>
            <a:r>
              <a:rPr lang="en-US" sz="2645">
                <a:solidFill>
                  <a:srgbClr val="FFFFFF"/>
                </a:solidFill>
                <a:latin typeface="Open Sans Bold"/>
              </a:rPr>
              <a:t>Conclusion</a:t>
            </a:r>
          </a:p>
        </p:txBody>
      </p:sp>
      <p:sp>
        <p:nvSpPr>
          <p:cNvPr name="TextBox 12" id="12"/>
          <p:cNvSpPr txBox="true"/>
          <p:nvPr/>
        </p:nvSpPr>
        <p:spPr>
          <a:xfrm rot="0">
            <a:off x="7644285" y="897320"/>
            <a:ext cx="2735740" cy="941070"/>
          </a:xfrm>
          <a:prstGeom prst="rect">
            <a:avLst/>
          </a:prstGeom>
        </p:spPr>
        <p:txBody>
          <a:bodyPr anchor="t" rtlCol="false" tIns="0" lIns="0" bIns="0" rIns="0">
            <a:spAutoFit/>
          </a:bodyPr>
          <a:lstStyle/>
          <a:p>
            <a:pPr algn="l">
              <a:lnSpc>
                <a:spcPts val="7214"/>
              </a:lnSpc>
            </a:pPr>
            <a:r>
              <a:rPr lang="en-US" sz="6499">
                <a:solidFill>
                  <a:srgbClr val="63F1F9"/>
                </a:solidFill>
                <a:latin typeface="Bebas Neue Cyrillic"/>
              </a:rPr>
              <a:t>CONTENTS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8F8FF">
                    <a:alpha val="100000"/>
                  </a:srgbClr>
                </a:gs>
                <a:gs pos="100000">
                  <a:srgbClr val="007489">
                    <a:alpha val="100000"/>
                  </a:srgbClr>
                </a:gs>
              </a:gsLst>
              <a:lin ang="2700000"/>
            </a:gra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8F8FF">
                    <a:alpha val="100000"/>
                  </a:srgbClr>
                </a:gs>
                <a:gs pos="100000">
                  <a:srgbClr val="007489">
                    <a:alpha val="100000"/>
                  </a:srgbClr>
                </a:gs>
              </a:gsLst>
              <a:lin ang="2700000"/>
            </a:gra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755450" y="1757112"/>
            <a:ext cx="7101947" cy="6540439"/>
            <a:chOff x="0" y="0"/>
            <a:chExt cx="9469262" cy="8720586"/>
          </a:xfrm>
        </p:grpSpPr>
        <p:grpSp>
          <p:nvGrpSpPr>
            <p:cNvPr name="Group 9" id="9"/>
            <p:cNvGrpSpPr/>
            <p:nvPr/>
          </p:nvGrpSpPr>
          <p:grpSpPr>
            <a:xfrm rot="0">
              <a:off x="4330953" y="0"/>
              <a:ext cx="4114800" cy="3460708"/>
              <a:chOff x="0" y="0"/>
              <a:chExt cx="812800" cy="683597"/>
            </a:xfrm>
          </p:grpSpPr>
          <p:sp>
            <p:nvSpPr>
              <p:cNvPr name="Freeform 10" id="10"/>
              <p:cNvSpPr/>
              <p:nvPr/>
            </p:nvSpPr>
            <p:spPr>
              <a:xfrm flipH="false" flipV="false" rot="0">
                <a:off x="0" y="0"/>
                <a:ext cx="812800" cy="683597"/>
              </a:xfrm>
              <a:custGeom>
                <a:avLst/>
                <a:gdLst/>
                <a:ahLst/>
                <a:cxnLst/>
                <a:rect r="r" b="b" t="t" l="l"/>
                <a:pathLst>
                  <a:path h="683597" w="812800">
                    <a:moveTo>
                      <a:pt x="812800" y="341798"/>
                    </a:moveTo>
                    <a:lnTo>
                      <a:pt x="609600" y="683597"/>
                    </a:lnTo>
                    <a:lnTo>
                      <a:pt x="203200" y="683597"/>
                    </a:lnTo>
                    <a:lnTo>
                      <a:pt x="0" y="341798"/>
                    </a:lnTo>
                    <a:lnTo>
                      <a:pt x="203200" y="0"/>
                    </a:lnTo>
                    <a:lnTo>
                      <a:pt x="609600" y="0"/>
                    </a:lnTo>
                    <a:lnTo>
                      <a:pt x="812800" y="341798"/>
                    </a:lnTo>
                    <a:close/>
                  </a:path>
                </a:pathLst>
              </a:custGeom>
              <a:gradFill rotWithShape="true">
                <a:gsLst>
                  <a:gs pos="0">
                    <a:srgbClr val="68F8FF">
                      <a:alpha val="100000"/>
                    </a:srgbClr>
                  </a:gs>
                  <a:gs pos="100000">
                    <a:srgbClr val="007489">
                      <a:alpha val="100000"/>
                    </a:srgbClr>
                  </a:gs>
                </a:gsLst>
                <a:lin ang="2700000"/>
              </a:gradFill>
            </p:spPr>
          </p:sp>
          <p:sp>
            <p:nvSpPr>
              <p:cNvPr name="TextBox 11" id="11"/>
              <p:cNvSpPr txBox="true"/>
              <p:nvPr/>
            </p:nvSpPr>
            <p:spPr>
              <a:xfrm>
                <a:off x="114300" y="-38100"/>
                <a:ext cx="584200" cy="721697"/>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023509" y="5259878"/>
              <a:ext cx="4114800" cy="3460708"/>
              <a:chOff x="0" y="0"/>
              <a:chExt cx="812800" cy="683597"/>
            </a:xfrm>
          </p:grpSpPr>
          <p:sp>
            <p:nvSpPr>
              <p:cNvPr name="Freeform 13" id="13"/>
              <p:cNvSpPr/>
              <p:nvPr/>
            </p:nvSpPr>
            <p:spPr>
              <a:xfrm flipH="false" flipV="false" rot="0">
                <a:off x="0" y="0"/>
                <a:ext cx="812800" cy="683597"/>
              </a:xfrm>
              <a:custGeom>
                <a:avLst/>
                <a:gdLst/>
                <a:ahLst/>
                <a:cxnLst/>
                <a:rect r="r" b="b" t="t" l="l"/>
                <a:pathLst>
                  <a:path h="683597" w="812800">
                    <a:moveTo>
                      <a:pt x="812800" y="341798"/>
                    </a:moveTo>
                    <a:lnTo>
                      <a:pt x="609600" y="683597"/>
                    </a:lnTo>
                    <a:lnTo>
                      <a:pt x="203200" y="683597"/>
                    </a:lnTo>
                    <a:lnTo>
                      <a:pt x="0" y="341798"/>
                    </a:lnTo>
                    <a:lnTo>
                      <a:pt x="203200" y="0"/>
                    </a:lnTo>
                    <a:lnTo>
                      <a:pt x="609600" y="0"/>
                    </a:lnTo>
                    <a:lnTo>
                      <a:pt x="812800" y="341798"/>
                    </a:lnTo>
                    <a:close/>
                  </a:path>
                </a:pathLst>
              </a:custGeom>
              <a:gradFill rotWithShape="true">
                <a:gsLst>
                  <a:gs pos="0">
                    <a:srgbClr val="68F8FF">
                      <a:alpha val="100000"/>
                    </a:srgbClr>
                  </a:gs>
                  <a:gs pos="100000">
                    <a:srgbClr val="007489">
                      <a:alpha val="100000"/>
                    </a:srgbClr>
                  </a:gs>
                </a:gsLst>
                <a:lin ang="2700000"/>
              </a:gradFill>
            </p:spPr>
          </p:sp>
          <p:sp>
            <p:nvSpPr>
              <p:cNvPr name="TextBox 14" id="14"/>
              <p:cNvSpPr txBox="true"/>
              <p:nvPr/>
            </p:nvSpPr>
            <p:spPr>
              <a:xfrm>
                <a:off x="114300" y="-38100"/>
                <a:ext cx="584200" cy="721697"/>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0" y="378283"/>
              <a:ext cx="9469262" cy="7964020"/>
              <a:chOff x="0" y="0"/>
              <a:chExt cx="812800" cy="683597"/>
            </a:xfrm>
          </p:grpSpPr>
          <p:sp>
            <p:nvSpPr>
              <p:cNvPr name="Freeform 16" id="16"/>
              <p:cNvSpPr/>
              <p:nvPr/>
            </p:nvSpPr>
            <p:spPr>
              <a:xfrm flipH="false" flipV="false" rot="0">
                <a:off x="0" y="0"/>
                <a:ext cx="812800" cy="683597"/>
              </a:xfrm>
              <a:custGeom>
                <a:avLst/>
                <a:gdLst/>
                <a:ahLst/>
                <a:cxnLst/>
                <a:rect r="r" b="b" t="t" l="l"/>
                <a:pathLst>
                  <a:path h="683597" w="812800">
                    <a:moveTo>
                      <a:pt x="812800" y="341798"/>
                    </a:moveTo>
                    <a:lnTo>
                      <a:pt x="609600" y="683597"/>
                    </a:lnTo>
                    <a:lnTo>
                      <a:pt x="203200" y="683597"/>
                    </a:lnTo>
                    <a:lnTo>
                      <a:pt x="0" y="341798"/>
                    </a:lnTo>
                    <a:lnTo>
                      <a:pt x="203200" y="0"/>
                    </a:lnTo>
                    <a:lnTo>
                      <a:pt x="609600" y="0"/>
                    </a:lnTo>
                    <a:lnTo>
                      <a:pt x="812800" y="341798"/>
                    </a:lnTo>
                    <a:close/>
                  </a:path>
                </a:pathLst>
              </a:custGeom>
              <a:blipFill>
                <a:blip r:embed="rId2"/>
                <a:stretch>
                  <a:fillRect l="-27173" t="-371" r="0" b="-371"/>
                </a:stretch>
              </a:blipFill>
            </p:spPr>
          </p:sp>
        </p:grpSp>
      </p:grpSp>
      <p:sp>
        <p:nvSpPr>
          <p:cNvPr name="TextBox 17" id="17"/>
          <p:cNvSpPr txBox="true"/>
          <p:nvPr/>
        </p:nvSpPr>
        <p:spPr>
          <a:xfrm rot="0">
            <a:off x="2302127" y="2088384"/>
            <a:ext cx="8453323" cy="941070"/>
          </a:xfrm>
          <a:prstGeom prst="rect">
            <a:avLst/>
          </a:prstGeom>
        </p:spPr>
        <p:txBody>
          <a:bodyPr anchor="t" rtlCol="false" tIns="0" lIns="0" bIns="0" rIns="0">
            <a:spAutoFit/>
          </a:bodyPr>
          <a:lstStyle/>
          <a:p>
            <a:pPr algn="l">
              <a:lnSpc>
                <a:spcPts val="7214"/>
              </a:lnSpc>
            </a:pPr>
            <a:r>
              <a:rPr lang="en-US" sz="6499">
                <a:solidFill>
                  <a:srgbClr val="63F1F9"/>
                </a:solidFill>
                <a:latin typeface="Bebas Neue Cyrillic"/>
              </a:rPr>
              <a:t>EXIF DATA - AN INTRODUCTION</a:t>
            </a:r>
          </a:p>
        </p:txBody>
      </p:sp>
      <p:grpSp>
        <p:nvGrpSpPr>
          <p:cNvPr name="Group 18" id="18"/>
          <p:cNvGrpSpPr/>
          <p:nvPr/>
        </p:nvGrpSpPr>
        <p:grpSpPr>
          <a:xfrm rot="0">
            <a:off x="2302127" y="3456834"/>
            <a:ext cx="8110196" cy="4540187"/>
            <a:chOff x="0" y="0"/>
            <a:chExt cx="10813594" cy="6053582"/>
          </a:xfrm>
        </p:grpSpPr>
        <p:sp>
          <p:nvSpPr>
            <p:cNvPr name="TextBox 19" id="19"/>
            <p:cNvSpPr txBox="true"/>
            <p:nvPr/>
          </p:nvSpPr>
          <p:spPr>
            <a:xfrm rot="0">
              <a:off x="0" y="-38100"/>
              <a:ext cx="9998788" cy="1004994"/>
            </a:xfrm>
            <a:prstGeom prst="rect">
              <a:avLst/>
            </a:prstGeom>
          </p:spPr>
          <p:txBody>
            <a:bodyPr anchor="t" rtlCol="false" tIns="0" lIns="0" bIns="0" rIns="0">
              <a:spAutoFit/>
            </a:bodyPr>
            <a:lstStyle/>
            <a:p>
              <a:pPr algn="l" marL="474976" indent="-237488" lvl="1">
                <a:lnSpc>
                  <a:spcPts val="3079"/>
                </a:lnSpc>
                <a:buFont typeface="Arial"/>
                <a:buChar char="•"/>
              </a:pPr>
              <a:r>
                <a:rPr lang="en-US" sz="2199">
                  <a:solidFill>
                    <a:srgbClr val="FFFFFF"/>
                  </a:solidFill>
                  <a:latin typeface="Open Sans"/>
                </a:rPr>
                <a:t>EXIF(Exchangeable image file format) metadata is information that is automatically added to photos. </a:t>
              </a:r>
            </a:p>
          </p:txBody>
        </p:sp>
        <p:sp>
          <p:nvSpPr>
            <p:cNvPr name="TextBox 20" id="20"/>
            <p:cNvSpPr txBox="true"/>
            <p:nvPr/>
          </p:nvSpPr>
          <p:spPr>
            <a:xfrm rot="0">
              <a:off x="0" y="3714496"/>
              <a:ext cx="9998788" cy="1004994"/>
            </a:xfrm>
            <a:prstGeom prst="rect">
              <a:avLst/>
            </a:prstGeom>
          </p:spPr>
          <p:txBody>
            <a:bodyPr anchor="t" rtlCol="false" tIns="0" lIns="0" bIns="0" rIns="0">
              <a:spAutoFit/>
            </a:bodyPr>
            <a:lstStyle/>
            <a:p>
              <a:pPr algn="l" marL="474976" indent="-237488" lvl="1">
                <a:lnSpc>
                  <a:spcPts val="3079"/>
                </a:lnSpc>
                <a:buFont typeface="Arial"/>
                <a:buChar char="•"/>
              </a:pPr>
              <a:r>
                <a:rPr lang="en-US" sz="2199">
                  <a:solidFill>
                    <a:srgbClr val="FFFFFF"/>
                  </a:solidFill>
                  <a:latin typeface="Open Sans"/>
                </a:rPr>
                <a:t>It's like a digital note attached to each photo that provides extra context and details.</a:t>
              </a:r>
            </a:p>
          </p:txBody>
        </p:sp>
        <p:sp>
          <p:nvSpPr>
            <p:cNvPr name="TextBox 21" id="21"/>
            <p:cNvSpPr txBox="true"/>
            <p:nvPr/>
          </p:nvSpPr>
          <p:spPr>
            <a:xfrm rot="0">
              <a:off x="0" y="1339003"/>
              <a:ext cx="10813594" cy="2046394"/>
            </a:xfrm>
            <a:prstGeom prst="rect">
              <a:avLst/>
            </a:prstGeom>
          </p:spPr>
          <p:txBody>
            <a:bodyPr anchor="t" rtlCol="false" tIns="0" lIns="0" bIns="0" rIns="0">
              <a:spAutoFit/>
            </a:bodyPr>
            <a:lstStyle/>
            <a:p>
              <a:pPr algn="l" marL="474976" indent="-237488" lvl="1">
                <a:lnSpc>
                  <a:spcPts val="3079"/>
                </a:lnSpc>
                <a:buFont typeface="Arial"/>
                <a:buChar char="•"/>
              </a:pPr>
              <a:r>
                <a:rPr lang="en-US" sz="2199">
                  <a:solidFill>
                    <a:srgbClr val="FFFFFF"/>
                  </a:solidFill>
                  <a:latin typeface="Open Sans"/>
                </a:rPr>
                <a:t>This information includes details about the photo, such as the date and time, Image type, Image details, and sometimes even the GPS location and email address kind of personal information. </a:t>
              </a:r>
            </a:p>
          </p:txBody>
        </p:sp>
        <p:sp>
          <p:nvSpPr>
            <p:cNvPr name="TextBox 22" id="22"/>
            <p:cNvSpPr txBox="true"/>
            <p:nvPr/>
          </p:nvSpPr>
          <p:spPr>
            <a:xfrm rot="0">
              <a:off x="0" y="5048588"/>
              <a:ext cx="9998788" cy="1004994"/>
            </a:xfrm>
            <a:prstGeom prst="rect">
              <a:avLst/>
            </a:prstGeom>
          </p:spPr>
          <p:txBody>
            <a:bodyPr anchor="t" rtlCol="false" tIns="0" lIns="0" bIns="0" rIns="0">
              <a:spAutoFit/>
            </a:bodyPr>
            <a:lstStyle/>
            <a:p>
              <a:pPr algn="l" marL="474976" indent="-237488" lvl="1">
                <a:lnSpc>
                  <a:spcPts val="3079"/>
                </a:lnSpc>
                <a:buFont typeface="Arial"/>
                <a:buChar char="•"/>
              </a:pPr>
              <a:r>
                <a:rPr lang="en-US" sz="2199">
                  <a:solidFill>
                    <a:srgbClr val="FFFFFF"/>
                  </a:solidFill>
                  <a:latin typeface="Open Sans"/>
                </a:rPr>
                <a:t>We're going to use a tool to remove those privacy related meta data on the image.</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8F8FF">
                    <a:alpha val="100000"/>
                  </a:srgbClr>
                </a:gs>
                <a:gs pos="100000">
                  <a:srgbClr val="007489">
                    <a:alpha val="100000"/>
                  </a:srgbClr>
                </a:gs>
              </a:gsLst>
              <a:lin ang="2700000"/>
            </a:gra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8F8FF">
                    <a:alpha val="100000"/>
                  </a:srgbClr>
                </a:gs>
                <a:gs pos="100000">
                  <a:srgbClr val="007489">
                    <a:alpha val="100000"/>
                  </a:srgbClr>
                </a:gs>
              </a:gsLst>
              <a:lin ang="2700000"/>
            </a:gra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1628683">
            <a:off x="9672734" y="2741697"/>
            <a:ext cx="8694994" cy="4911860"/>
            <a:chOff x="0" y="0"/>
            <a:chExt cx="11593326" cy="6549147"/>
          </a:xfrm>
        </p:grpSpPr>
        <p:grpSp>
          <p:nvGrpSpPr>
            <p:cNvPr name="Group 9" id="9"/>
            <p:cNvGrpSpPr/>
            <p:nvPr/>
          </p:nvGrpSpPr>
          <p:grpSpPr>
            <a:xfrm rot="0">
              <a:off x="8399020" y="843582"/>
              <a:ext cx="3194306" cy="4861982"/>
              <a:chOff x="0" y="0"/>
              <a:chExt cx="458912" cy="698500"/>
            </a:xfrm>
          </p:grpSpPr>
          <p:sp>
            <p:nvSpPr>
              <p:cNvPr name="Freeform 10" id="10"/>
              <p:cNvSpPr/>
              <p:nvPr/>
            </p:nvSpPr>
            <p:spPr>
              <a:xfrm flipH="false" flipV="false" rot="0">
                <a:off x="0" y="0"/>
                <a:ext cx="458912" cy="698500"/>
              </a:xfrm>
              <a:custGeom>
                <a:avLst/>
                <a:gdLst/>
                <a:ahLst/>
                <a:cxnLst/>
                <a:rect r="r" b="b" t="t" l="l"/>
                <a:pathLst>
                  <a:path h="698500" w="458912">
                    <a:moveTo>
                      <a:pt x="458912" y="349250"/>
                    </a:moveTo>
                    <a:lnTo>
                      <a:pt x="255712" y="698500"/>
                    </a:lnTo>
                    <a:lnTo>
                      <a:pt x="203200" y="698500"/>
                    </a:lnTo>
                    <a:lnTo>
                      <a:pt x="0" y="349250"/>
                    </a:lnTo>
                    <a:lnTo>
                      <a:pt x="203200" y="0"/>
                    </a:lnTo>
                    <a:lnTo>
                      <a:pt x="255712" y="0"/>
                    </a:lnTo>
                    <a:lnTo>
                      <a:pt x="458912" y="349250"/>
                    </a:lnTo>
                    <a:close/>
                  </a:path>
                </a:pathLst>
              </a:custGeom>
              <a:gradFill rotWithShape="true">
                <a:gsLst>
                  <a:gs pos="0">
                    <a:srgbClr val="68F8FF">
                      <a:alpha val="100000"/>
                    </a:srgbClr>
                  </a:gs>
                  <a:gs pos="100000">
                    <a:srgbClr val="007489">
                      <a:alpha val="100000"/>
                    </a:srgbClr>
                  </a:gs>
                </a:gsLst>
                <a:lin ang="2700000"/>
              </a:gradFill>
            </p:spPr>
          </p:sp>
          <p:sp>
            <p:nvSpPr>
              <p:cNvPr name="TextBox 11" id="11"/>
              <p:cNvSpPr txBox="true"/>
              <p:nvPr/>
            </p:nvSpPr>
            <p:spPr>
              <a:xfrm>
                <a:off x="114300" y="-38100"/>
                <a:ext cx="230312" cy="7366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0" y="843582"/>
              <a:ext cx="3194306" cy="4861982"/>
              <a:chOff x="0" y="0"/>
              <a:chExt cx="458912" cy="698500"/>
            </a:xfrm>
          </p:grpSpPr>
          <p:sp>
            <p:nvSpPr>
              <p:cNvPr name="Freeform 13" id="13"/>
              <p:cNvSpPr/>
              <p:nvPr/>
            </p:nvSpPr>
            <p:spPr>
              <a:xfrm flipH="false" flipV="false" rot="0">
                <a:off x="0" y="0"/>
                <a:ext cx="458912" cy="698500"/>
              </a:xfrm>
              <a:custGeom>
                <a:avLst/>
                <a:gdLst/>
                <a:ahLst/>
                <a:cxnLst/>
                <a:rect r="r" b="b" t="t" l="l"/>
                <a:pathLst>
                  <a:path h="698500" w="458912">
                    <a:moveTo>
                      <a:pt x="458912" y="349250"/>
                    </a:moveTo>
                    <a:lnTo>
                      <a:pt x="255712" y="698500"/>
                    </a:lnTo>
                    <a:lnTo>
                      <a:pt x="203200" y="698500"/>
                    </a:lnTo>
                    <a:lnTo>
                      <a:pt x="0" y="349250"/>
                    </a:lnTo>
                    <a:lnTo>
                      <a:pt x="203200" y="0"/>
                    </a:lnTo>
                    <a:lnTo>
                      <a:pt x="255712" y="0"/>
                    </a:lnTo>
                    <a:lnTo>
                      <a:pt x="458912" y="349250"/>
                    </a:lnTo>
                    <a:close/>
                  </a:path>
                </a:pathLst>
              </a:custGeom>
              <a:gradFill rotWithShape="true">
                <a:gsLst>
                  <a:gs pos="0">
                    <a:srgbClr val="68F8FF">
                      <a:alpha val="100000"/>
                    </a:srgbClr>
                  </a:gs>
                  <a:gs pos="100000">
                    <a:srgbClr val="007489">
                      <a:alpha val="100000"/>
                    </a:srgbClr>
                  </a:gs>
                </a:gsLst>
                <a:lin ang="2700000"/>
              </a:gradFill>
            </p:spPr>
          </p:sp>
          <p:sp>
            <p:nvSpPr>
              <p:cNvPr name="TextBox 14" id="14"/>
              <p:cNvSpPr txBox="true"/>
              <p:nvPr/>
            </p:nvSpPr>
            <p:spPr>
              <a:xfrm>
                <a:off x="114300" y="-38100"/>
                <a:ext cx="230312" cy="7366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325287" y="0"/>
              <a:ext cx="10942751" cy="6549147"/>
              <a:chOff x="0" y="0"/>
              <a:chExt cx="1167100" cy="698500"/>
            </a:xfrm>
          </p:grpSpPr>
          <p:sp>
            <p:nvSpPr>
              <p:cNvPr name="Freeform 16" id="16"/>
              <p:cNvSpPr/>
              <p:nvPr/>
            </p:nvSpPr>
            <p:spPr>
              <a:xfrm flipH="false" flipV="false" rot="0">
                <a:off x="0" y="0"/>
                <a:ext cx="1167100" cy="698500"/>
              </a:xfrm>
              <a:custGeom>
                <a:avLst/>
                <a:gdLst/>
                <a:ahLst/>
                <a:cxnLst/>
                <a:rect r="r" b="b" t="t" l="l"/>
                <a:pathLst>
                  <a:path h="698500" w="1167100">
                    <a:moveTo>
                      <a:pt x="1167100" y="349250"/>
                    </a:moveTo>
                    <a:lnTo>
                      <a:pt x="963900" y="698500"/>
                    </a:lnTo>
                    <a:lnTo>
                      <a:pt x="203200" y="698500"/>
                    </a:lnTo>
                    <a:lnTo>
                      <a:pt x="0" y="349250"/>
                    </a:lnTo>
                    <a:lnTo>
                      <a:pt x="203200" y="0"/>
                    </a:lnTo>
                    <a:lnTo>
                      <a:pt x="963900" y="0"/>
                    </a:lnTo>
                    <a:lnTo>
                      <a:pt x="1167100" y="349250"/>
                    </a:lnTo>
                    <a:close/>
                  </a:path>
                </a:pathLst>
              </a:custGeom>
              <a:blipFill>
                <a:blip r:embed="rId2"/>
                <a:stretch>
                  <a:fillRect l="-4903" t="0" r="-4903" b="-3202"/>
                </a:stretch>
              </a:blipFill>
            </p:spPr>
          </p:sp>
        </p:grpSp>
      </p:grpSp>
      <p:sp>
        <p:nvSpPr>
          <p:cNvPr name="TextBox 17" id="17"/>
          <p:cNvSpPr txBox="true"/>
          <p:nvPr/>
        </p:nvSpPr>
        <p:spPr>
          <a:xfrm rot="0">
            <a:off x="910673" y="1945792"/>
            <a:ext cx="5331980" cy="941070"/>
          </a:xfrm>
          <a:prstGeom prst="rect">
            <a:avLst/>
          </a:prstGeom>
        </p:spPr>
        <p:txBody>
          <a:bodyPr anchor="t" rtlCol="false" tIns="0" lIns="0" bIns="0" rIns="0">
            <a:spAutoFit/>
          </a:bodyPr>
          <a:lstStyle/>
          <a:p>
            <a:pPr algn="l">
              <a:lnSpc>
                <a:spcPts val="7214"/>
              </a:lnSpc>
            </a:pPr>
            <a:r>
              <a:rPr lang="en-US" sz="6499">
                <a:solidFill>
                  <a:srgbClr val="63F1F9"/>
                </a:solidFill>
                <a:latin typeface="Bebas Neue Cyrillic"/>
              </a:rPr>
              <a:t>EXIF DATA - PRIVACY</a:t>
            </a:r>
          </a:p>
        </p:txBody>
      </p:sp>
      <p:sp>
        <p:nvSpPr>
          <p:cNvPr name="TextBox 18" id="18"/>
          <p:cNvSpPr txBox="true"/>
          <p:nvPr/>
        </p:nvSpPr>
        <p:spPr>
          <a:xfrm rot="0">
            <a:off x="1028700" y="3344077"/>
            <a:ext cx="9598128" cy="1153795"/>
          </a:xfrm>
          <a:prstGeom prst="rect">
            <a:avLst/>
          </a:prstGeom>
        </p:spPr>
        <p:txBody>
          <a:bodyPr anchor="t" rtlCol="false" tIns="0" lIns="0" bIns="0" rIns="0">
            <a:spAutoFit/>
          </a:bodyPr>
          <a:lstStyle/>
          <a:p>
            <a:pPr algn="l" marL="474976" indent="-237488" lvl="1">
              <a:lnSpc>
                <a:spcPts val="3079"/>
              </a:lnSpc>
              <a:buFont typeface="Arial"/>
              <a:buChar char="•"/>
            </a:pPr>
            <a:r>
              <a:rPr lang="en-US" sz="2199">
                <a:solidFill>
                  <a:srgbClr val="FFFFFF"/>
                </a:solidFill>
                <a:latin typeface="Open Sans"/>
              </a:rPr>
              <a:t>Eventhough EXIF data are used to describe an image while taking, it will be a problem when the user uploads it with some privacy information such as his location any other personal data. </a:t>
            </a:r>
          </a:p>
        </p:txBody>
      </p:sp>
      <p:sp>
        <p:nvSpPr>
          <p:cNvPr name="TextBox 19" id="19"/>
          <p:cNvSpPr txBox="true"/>
          <p:nvPr/>
        </p:nvSpPr>
        <p:spPr>
          <a:xfrm rot="0">
            <a:off x="1028700" y="4946332"/>
            <a:ext cx="9598128" cy="372745"/>
          </a:xfrm>
          <a:prstGeom prst="rect">
            <a:avLst/>
          </a:prstGeom>
        </p:spPr>
        <p:txBody>
          <a:bodyPr anchor="t" rtlCol="false" tIns="0" lIns="0" bIns="0" rIns="0">
            <a:spAutoFit/>
          </a:bodyPr>
          <a:lstStyle/>
          <a:p>
            <a:pPr algn="l" marL="474976" indent="-237488" lvl="1">
              <a:lnSpc>
                <a:spcPts val="3079"/>
              </a:lnSpc>
              <a:buFont typeface="Arial"/>
              <a:buChar char="•"/>
            </a:pPr>
            <a:r>
              <a:rPr lang="en-US" sz="2199">
                <a:solidFill>
                  <a:srgbClr val="FFFFFF"/>
                </a:solidFill>
                <a:latin typeface="Open Sans"/>
              </a:rPr>
              <a:t>Usage of EXIF data mainly exists in photography alone.</a:t>
            </a:r>
          </a:p>
        </p:txBody>
      </p:sp>
      <p:sp>
        <p:nvSpPr>
          <p:cNvPr name="TextBox 20" id="20"/>
          <p:cNvSpPr txBox="true"/>
          <p:nvPr/>
        </p:nvSpPr>
        <p:spPr>
          <a:xfrm rot="0">
            <a:off x="1039108" y="5759768"/>
            <a:ext cx="9598128" cy="1934845"/>
          </a:xfrm>
          <a:prstGeom prst="rect">
            <a:avLst/>
          </a:prstGeom>
        </p:spPr>
        <p:txBody>
          <a:bodyPr anchor="t" rtlCol="false" tIns="0" lIns="0" bIns="0" rIns="0">
            <a:spAutoFit/>
          </a:bodyPr>
          <a:lstStyle/>
          <a:p>
            <a:pPr algn="l" marL="474976" indent="-237488" lvl="1">
              <a:lnSpc>
                <a:spcPts val="3079"/>
              </a:lnSpc>
              <a:buFont typeface="Arial"/>
              <a:buChar char="•"/>
            </a:pPr>
            <a:r>
              <a:rPr lang="en-US" sz="2199">
                <a:solidFill>
                  <a:srgbClr val="FFFFFF"/>
                </a:solidFill>
                <a:latin typeface="Open Sans"/>
              </a:rPr>
              <a:t>Example privacy related data in EXIF:</a:t>
            </a:r>
          </a:p>
          <a:p>
            <a:pPr algn="l" marL="949952" indent="-316651" lvl="2">
              <a:lnSpc>
                <a:spcPts val="3079"/>
              </a:lnSpc>
              <a:buFont typeface="Arial"/>
              <a:buChar char="⚬"/>
            </a:pPr>
            <a:r>
              <a:rPr lang="en-US" sz="2199">
                <a:solidFill>
                  <a:srgbClr val="FFFFFF"/>
                </a:solidFill>
                <a:latin typeface="Open Sans"/>
              </a:rPr>
              <a:t>Personal Identifiers: Names, email addresses, phone numbers.</a:t>
            </a:r>
          </a:p>
          <a:p>
            <a:pPr algn="l" marL="949952" indent="-316651" lvl="2">
              <a:lnSpc>
                <a:spcPts val="3079"/>
              </a:lnSpc>
              <a:buFont typeface="Arial"/>
              <a:buChar char="⚬"/>
            </a:pPr>
            <a:r>
              <a:rPr lang="en-US" sz="2199">
                <a:solidFill>
                  <a:srgbClr val="FFFFFF"/>
                </a:solidFill>
                <a:latin typeface="Open Sans"/>
              </a:rPr>
              <a:t>Geo location: GPS coordinates in photos.</a:t>
            </a:r>
          </a:p>
          <a:p>
            <a:pPr algn="l" marL="949952" indent="-316651" lvl="2">
              <a:lnSpc>
                <a:spcPts val="3079"/>
              </a:lnSpc>
              <a:buFont typeface="Arial"/>
              <a:buChar char="⚬"/>
            </a:pPr>
            <a:r>
              <a:rPr lang="en-US" sz="2199">
                <a:solidFill>
                  <a:srgbClr val="FFFFFF"/>
                </a:solidFill>
                <a:latin typeface="Open Sans"/>
              </a:rPr>
              <a:t>Usage Data: Times of access, IP addresses.</a:t>
            </a:r>
          </a:p>
          <a:p>
            <a:pPr algn="l" marL="949952" indent="-316651" lvl="2">
              <a:lnSpc>
                <a:spcPts val="3079"/>
              </a:lnSpc>
              <a:buFont typeface="Arial"/>
              <a:buChar char="⚬"/>
            </a:pPr>
            <a:r>
              <a:rPr lang="en-US" sz="2199">
                <a:solidFill>
                  <a:srgbClr val="FFFFFF"/>
                </a:solidFill>
                <a:latin typeface="Open Sans"/>
              </a:rPr>
              <a:t>Organizational Data: Author information, revisions history.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8F8FF">
                    <a:alpha val="100000"/>
                  </a:srgbClr>
                </a:gs>
                <a:gs pos="100000">
                  <a:srgbClr val="007489">
                    <a:alpha val="100000"/>
                  </a:srgbClr>
                </a:gs>
              </a:gsLst>
              <a:lin ang="2700000"/>
            </a:gra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8F8FF">
                    <a:alpha val="100000"/>
                  </a:srgbClr>
                </a:gs>
                <a:gs pos="100000">
                  <a:srgbClr val="007489">
                    <a:alpha val="100000"/>
                  </a:srgbClr>
                </a:gs>
              </a:gsLst>
              <a:lin ang="2700000"/>
            </a:gra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28700" y="1862505"/>
            <a:ext cx="6450671" cy="5060093"/>
            <a:chOff x="0" y="0"/>
            <a:chExt cx="8600894" cy="6746790"/>
          </a:xfrm>
        </p:grpSpPr>
        <p:grpSp>
          <p:nvGrpSpPr>
            <p:cNvPr name="Group 9" id="9"/>
            <p:cNvGrpSpPr/>
            <p:nvPr/>
          </p:nvGrpSpPr>
          <p:grpSpPr>
            <a:xfrm rot="0">
              <a:off x="2186137" y="0"/>
              <a:ext cx="2077029" cy="1784947"/>
              <a:chOff x="0" y="0"/>
              <a:chExt cx="812800" cy="698500"/>
            </a:xfrm>
          </p:grpSpPr>
          <p:sp>
            <p:nvSpPr>
              <p:cNvPr name="Freeform 10" id="10"/>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68F8FF">
                      <a:alpha val="100000"/>
                    </a:srgbClr>
                  </a:gs>
                  <a:gs pos="100000">
                    <a:srgbClr val="007489">
                      <a:alpha val="100000"/>
                    </a:srgbClr>
                  </a:gs>
                </a:gsLst>
                <a:lin ang="2700000"/>
              </a:gradFill>
            </p:spPr>
          </p:sp>
          <p:sp>
            <p:nvSpPr>
              <p:cNvPr name="TextBox 11" id="11"/>
              <p:cNvSpPr txBox="true"/>
              <p:nvPr/>
            </p:nvSpPr>
            <p:spPr>
              <a:xfrm>
                <a:off x="114300" y="-38100"/>
                <a:ext cx="584200" cy="736600"/>
              </a:xfrm>
              <a:prstGeom prst="rect">
                <a:avLst/>
              </a:prstGeom>
            </p:spPr>
            <p:txBody>
              <a:bodyPr anchor="ctr" rtlCol="false" tIns="50800" lIns="50800" bIns="50800" rIns="50800"/>
              <a:lstStyle/>
              <a:p>
                <a:pPr algn="ctr">
                  <a:lnSpc>
                    <a:spcPts val="2660"/>
                  </a:lnSpc>
                </a:pPr>
              </a:p>
            </p:txBody>
          </p:sp>
        </p:grpSp>
        <p:grpSp>
          <p:nvGrpSpPr>
            <p:cNvPr name="Group 12" id="12"/>
            <p:cNvGrpSpPr/>
            <p:nvPr/>
          </p:nvGrpSpPr>
          <p:grpSpPr>
            <a:xfrm rot="0">
              <a:off x="516637" y="2712914"/>
              <a:ext cx="2077029" cy="1784947"/>
              <a:chOff x="0" y="0"/>
              <a:chExt cx="812800" cy="698500"/>
            </a:xfrm>
          </p:grpSpPr>
          <p:sp>
            <p:nvSpPr>
              <p:cNvPr name="Freeform 13" id="1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68F8FF">
                      <a:alpha val="100000"/>
                    </a:srgbClr>
                  </a:gs>
                  <a:gs pos="100000">
                    <a:srgbClr val="007489">
                      <a:alpha val="100000"/>
                    </a:srgbClr>
                  </a:gs>
                </a:gsLst>
                <a:lin ang="2700000"/>
              </a:gradFill>
            </p:spPr>
          </p:sp>
          <p:sp>
            <p:nvSpPr>
              <p:cNvPr name="TextBox 14" id="14"/>
              <p:cNvSpPr txBox="true"/>
              <p:nvPr/>
            </p:nvSpPr>
            <p:spPr>
              <a:xfrm>
                <a:off x="114300" y="-38100"/>
                <a:ext cx="584200" cy="736600"/>
              </a:xfrm>
              <a:prstGeom prst="rect">
                <a:avLst/>
              </a:prstGeom>
            </p:spPr>
            <p:txBody>
              <a:bodyPr anchor="ctr" rtlCol="false" tIns="50800" lIns="50800" bIns="50800" rIns="50800"/>
              <a:lstStyle/>
              <a:p>
                <a:pPr algn="ctr">
                  <a:lnSpc>
                    <a:spcPts val="2660"/>
                  </a:lnSpc>
                </a:pPr>
              </a:p>
            </p:txBody>
          </p:sp>
        </p:grpSp>
        <p:grpSp>
          <p:nvGrpSpPr>
            <p:cNvPr name="Group 15" id="15"/>
            <p:cNvGrpSpPr/>
            <p:nvPr/>
          </p:nvGrpSpPr>
          <p:grpSpPr>
            <a:xfrm rot="0">
              <a:off x="0" y="195109"/>
              <a:ext cx="4779802" cy="4107642"/>
              <a:chOff x="0" y="0"/>
              <a:chExt cx="812800" cy="698500"/>
            </a:xfrm>
          </p:grpSpPr>
          <p:sp>
            <p:nvSpPr>
              <p:cNvPr name="Freeform 16" id="16"/>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blipFill>
                <a:blip r:embed="rId2"/>
                <a:stretch>
                  <a:fillRect l="0" t="0" r="-28986" b="0"/>
                </a:stretch>
              </a:blipFill>
            </p:spPr>
          </p:sp>
        </p:grpSp>
        <p:grpSp>
          <p:nvGrpSpPr>
            <p:cNvPr name="Group 17" id="17"/>
            <p:cNvGrpSpPr/>
            <p:nvPr/>
          </p:nvGrpSpPr>
          <p:grpSpPr>
            <a:xfrm rot="0">
              <a:off x="6007229" y="2248930"/>
              <a:ext cx="2077029" cy="1784947"/>
              <a:chOff x="0" y="0"/>
              <a:chExt cx="812800" cy="698500"/>
            </a:xfrm>
          </p:grpSpPr>
          <p:sp>
            <p:nvSpPr>
              <p:cNvPr name="Freeform 18" id="18"/>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68F8FF">
                      <a:alpha val="100000"/>
                    </a:srgbClr>
                  </a:gs>
                  <a:gs pos="100000">
                    <a:srgbClr val="007489">
                      <a:alpha val="100000"/>
                    </a:srgbClr>
                  </a:gs>
                </a:gsLst>
                <a:lin ang="2700000"/>
              </a:gradFill>
            </p:spPr>
          </p:sp>
          <p:sp>
            <p:nvSpPr>
              <p:cNvPr name="TextBox 19" id="19"/>
              <p:cNvSpPr txBox="true"/>
              <p:nvPr/>
            </p:nvSpPr>
            <p:spPr>
              <a:xfrm>
                <a:off x="114300" y="-38100"/>
                <a:ext cx="584200" cy="736600"/>
              </a:xfrm>
              <a:prstGeom prst="rect">
                <a:avLst/>
              </a:prstGeom>
            </p:spPr>
            <p:txBody>
              <a:bodyPr anchor="ctr" rtlCol="false" tIns="50800" lIns="50800" bIns="50800" rIns="50800"/>
              <a:lstStyle/>
              <a:p>
                <a:pPr algn="ctr">
                  <a:lnSpc>
                    <a:spcPts val="2660"/>
                  </a:lnSpc>
                </a:pPr>
              </a:p>
            </p:txBody>
          </p:sp>
        </p:grpSp>
        <p:grpSp>
          <p:nvGrpSpPr>
            <p:cNvPr name="Group 20" id="20"/>
            <p:cNvGrpSpPr/>
            <p:nvPr/>
          </p:nvGrpSpPr>
          <p:grpSpPr>
            <a:xfrm rot="0">
              <a:off x="4337729" y="4961844"/>
              <a:ext cx="2077029" cy="1784947"/>
              <a:chOff x="0" y="0"/>
              <a:chExt cx="812800" cy="698500"/>
            </a:xfrm>
          </p:grpSpPr>
          <p:sp>
            <p:nvSpPr>
              <p:cNvPr name="Freeform 21" id="21"/>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68F8FF">
                      <a:alpha val="100000"/>
                    </a:srgbClr>
                  </a:gs>
                  <a:gs pos="100000">
                    <a:srgbClr val="007489">
                      <a:alpha val="100000"/>
                    </a:srgbClr>
                  </a:gs>
                </a:gsLst>
                <a:lin ang="2700000"/>
              </a:gradFill>
            </p:spPr>
          </p:sp>
          <p:sp>
            <p:nvSpPr>
              <p:cNvPr name="TextBox 22" id="22"/>
              <p:cNvSpPr txBox="true"/>
              <p:nvPr/>
            </p:nvSpPr>
            <p:spPr>
              <a:xfrm>
                <a:off x="114300" y="-38100"/>
                <a:ext cx="584200" cy="736600"/>
              </a:xfrm>
              <a:prstGeom prst="rect">
                <a:avLst/>
              </a:prstGeom>
            </p:spPr>
            <p:txBody>
              <a:bodyPr anchor="ctr" rtlCol="false" tIns="50800" lIns="50800" bIns="50800" rIns="50800"/>
              <a:lstStyle/>
              <a:p>
                <a:pPr algn="ctr">
                  <a:lnSpc>
                    <a:spcPts val="2660"/>
                  </a:lnSpc>
                </a:pPr>
              </a:p>
            </p:txBody>
          </p:sp>
        </p:grpSp>
        <p:grpSp>
          <p:nvGrpSpPr>
            <p:cNvPr name="Group 23" id="23"/>
            <p:cNvGrpSpPr/>
            <p:nvPr/>
          </p:nvGrpSpPr>
          <p:grpSpPr>
            <a:xfrm rot="0">
              <a:off x="3821092" y="2444039"/>
              <a:ext cx="4779802" cy="4107642"/>
              <a:chOff x="0" y="0"/>
              <a:chExt cx="812800" cy="698500"/>
            </a:xfrm>
          </p:grpSpPr>
          <p:sp>
            <p:nvSpPr>
              <p:cNvPr name="Freeform 24" id="24"/>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blipFill>
                <a:blip r:embed="rId3"/>
                <a:stretch>
                  <a:fillRect l="-3321" t="0" r="-102516" b="0"/>
                </a:stretch>
              </a:blipFill>
            </p:spPr>
          </p:sp>
        </p:grpSp>
      </p:grpSp>
      <p:sp>
        <p:nvSpPr>
          <p:cNvPr name="TextBox 25" id="25"/>
          <p:cNvSpPr txBox="true"/>
          <p:nvPr/>
        </p:nvSpPr>
        <p:spPr>
          <a:xfrm rot="0">
            <a:off x="11589113" y="2148011"/>
            <a:ext cx="4840959" cy="941070"/>
          </a:xfrm>
          <a:prstGeom prst="rect">
            <a:avLst/>
          </a:prstGeom>
        </p:spPr>
        <p:txBody>
          <a:bodyPr anchor="t" rtlCol="false" tIns="0" lIns="0" bIns="0" rIns="0">
            <a:spAutoFit/>
          </a:bodyPr>
          <a:lstStyle/>
          <a:p>
            <a:pPr algn="l">
              <a:lnSpc>
                <a:spcPts val="7214"/>
              </a:lnSpc>
            </a:pPr>
            <a:r>
              <a:rPr lang="en-US" sz="6499">
                <a:solidFill>
                  <a:srgbClr val="63F1F9"/>
                </a:solidFill>
                <a:latin typeface="Bebas Neue Cyrillic"/>
              </a:rPr>
              <a:t>REAL TIME DEMO</a:t>
            </a:r>
          </a:p>
        </p:txBody>
      </p:sp>
      <p:sp>
        <p:nvSpPr>
          <p:cNvPr name="TextBox 26" id="26"/>
          <p:cNvSpPr txBox="true"/>
          <p:nvPr/>
        </p:nvSpPr>
        <p:spPr>
          <a:xfrm rot="0">
            <a:off x="11400175" y="3473513"/>
            <a:ext cx="9598128" cy="372745"/>
          </a:xfrm>
          <a:prstGeom prst="rect">
            <a:avLst/>
          </a:prstGeom>
        </p:spPr>
        <p:txBody>
          <a:bodyPr anchor="t" rtlCol="false" tIns="0" lIns="0" bIns="0" rIns="0">
            <a:spAutoFit/>
          </a:bodyPr>
          <a:lstStyle/>
          <a:p>
            <a:pPr algn="l" marL="474976" indent="-237488" lvl="1">
              <a:lnSpc>
                <a:spcPts val="3079"/>
              </a:lnSpc>
              <a:buFont typeface="Arial"/>
              <a:buChar char="•"/>
            </a:pPr>
            <a:r>
              <a:rPr lang="en-US" sz="2199">
                <a:solidFill>
                  <a:srgbClr val="FFFFFF"/>
                </a:solidFill>
                <a:latin typeface="Open Sans"/>
                <a:hlinkClick r:id="rId4" tooltip="https://jimpl.com"/>
              </a:rPr>
              <a:t>Demo site for EXIF data check</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8F8FF">
                    <a:alpha val="100000"/>
                  </a:srgbClr>
                </a:gs>
                <a:gs pos="100000">
                  <a:srgbClr val="007489">
                    <a:alpha val="100000"/>
                  </a:srgbClr>
                </a:gs>
              </a:gsLst>
              <a:lin ang="2700000"/>
            </a:gra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8F8FF">
                    <a:alpha val="100000"/>
                  </a:srgbClr>
                </a:gs>
                <a:gs pos="100000">
                  <a:srgbClr val="007489">
                    <a:alpha val="100000"/>
                  </a:srgbClr>
                </a:gs>
              </a:gsLst>
              <a:lin ang="2700000"/>
            </a:gra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1283002" y="1533276"/>
            <a:ext cx="6706239" cy="5085013"/>
            <a:chOff x="0" y="0"/>
            <a:chExt cx="8941652" cy="6780017"/>
          </a:xfrm>
        </p:grpSpPr>
        <p:grpSp>
          <p:nvGrpSpPr>
            <p:cNvPr name="Group 9" id="9"/>
            <p:cNvGrpSpPr/>
            <p:nvPr/>
          </p:nvGrpSpPr>
          <p:grpSpPr>
            <a:xfrm rot="0">
              <a:off x="0" y="0"/>
              <a:ext cx="7131326" cy="6780017"/>
              <a:chOff x="0" y="0"/>
              <a:chExt cx="734693" cy="698500"/>
            </a:xfrm>
          </p:grpSpPr>
          <p:sp>
            <p:nvSpPr>
              <p:cNvPr name="Freeform 10" id="10"/>
              <p:cNvSpPr/>
              <p:nvPr/>
            </p:nvSpPr>
            <p:spPr>
              <a:xfrm flipH="false" flipV="false" rot="0">
                <a:off x="0" y="0"/>
                <a:ext cx="734693" cy="698500"/>
              </a:xfrm>
              <a:custGeom>
                <a:avLst/>
                <a:gdLst/>
                <a:ahLst/>
                <a:cxnLst/>
                <a:rect r="r" b="b" t="t" l="l"/>
                <a:pathLst>
                  <a:path h="698500" w="734693">
                    <a:moveTo>
                      <a:pt x="734693" y="349250"/>
                    </a:moveTo>
                    <a:lnTo>
                      <a:pt x="531493" y="698500"/>
                    </a:lnTo>
                    <a:lnTo>
                      <a:pt x="203200" y="698500"/>
                    </a:lnTo>
                    <a:lnTo>
                      <a:pt x="0" y="349250"/>
                    </a:lnTo>
                    <a:lnTo>
                      <a:pt x="203200" y="0"/>
                    </a:lnTo>
                    <a:lnTo>
                      <a:pt x="531493" y="0"/>
                    </a:lnTo>
                    <a:lnTo>
                      <a:pt x="734693" y="349250"/>
                    </a:lnTo>
                    <a:close/>
                  </a:path>
                </a:pathLst>
              </a:custGeom>
              <a:blipFill>
                <a:blip r:embed="rId2"/>
                <a:stretch>
                  <a:fillRect l="-27278" t="0" r="-15421" b="0"/>
                </a:stretch>
              </a:blipFill>
            </p:spPr>
          </p:sp>
        </p:grpSp>
        <p:grpSp>
          <p:nvGrpSpPr>
            <p:cNvPr name="Group 11" id="11"/>
            <p:cNvGrpSpPr/>
            <p:nvPr/>
          </p:nvGrpSpPr>
          <p:grpSpPr>
            <a:xfrm rot="0">
              <a:off x="5321000" y="1668864"/>
              <a:ext cx="3620652" cy="3442288"/>
              <a:chOff x="0" y="0"/>
              <a:chExt cx="734693" cy="698500"/>
            </a:xfrm>
          </p:grpSpPr>
          <p:sp>
            <p:nvSpPr>
              <p:cNvPr name="Freeform 12" id="12"/>
              <p:cNvSpPr/>
              <p:nvPr/>
            </p:nvSpPr>
            <p:spPr>
              <a:xfrm flipH="false" flipV="false" rot="0">
                <a:off x="0" y="0"/>
                <a:ext cx="734693" cy="698500"/>
              </a:xfrm>
              <a:custGeom>
                <a:avLst/>
                <a:gdLst/>
                <a:ahLst/>
                <a:cxnLst/>
                <a:rect r="r" b="b" t="t" l="l"/>
                <a:pathLst>
                  <a:path h="698500" w="734693">
                    <a:moveTo>
                      <a:pt x="734693" y="349250"/>
                    </a:moveTo>
                    <a:lnTo>
                      <a:pt x="531493" y="698500"/>
                    </a:lnTo>
                    <a:lnTo>
                      <a:pt x="203200" y="698500"/>
                    </a:lnTo>
                    <a:lnTo>
                      <a:pt x="0" y="349250"/>
                    </a:lnTo>
                    <a:lnTo>
                      <a:pt x="203200" y="0"/>
                    </a:lnTo>
                    <a:lnTo>
                      <a:pt x="531493" y="0"/>
                    </a:lnTo>
                    <a:lnTo>
                      <a:pt x="734693" y="349250"/>
                    </a:lnTo>
                    <a:close/>
                  </a:path>
                </a:pathLst>
              </a:custGeom>
              <a:gradFill rotWithShape="true">
                <a:gsLst>
                  <a:gs pos="0">
                    <a:srgbClr val="68F8FF">
                      <a:alpha val="100000"/>
                    </a:srgbClr>
                  </a:gs>
                  <a:gs pos="100000">
                    <a:srgbClr val="007489">
                      <a:alpha val="100000"/>
                    </a:srgbClr>
                  </a:gs>
                </a:gsLst>
                <a:lin ang="2700000"/>
              </a:gradFill>
            </p:spPr>
          </p:sp>
          <p:sp>
            <p:nvSpPr>
              <p:cNvPr name="TextBox 13" id="13"/>
              <p:cNvSpPr txBox="true"/>
              <p:nvPr/>
            </p:nvSpPr>
            <p:spPr>
              <a:xfrm>
                <a:off x="114300" y="-38100"/>
                <a:ext cx="506093" cy="7366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5572890" y="1908345"/>
              <a:ext cx="3116873" cy="2963327"/>
              <a:chOff x="0" y="0"/>
              <a:chExt cx="734693" cy="698500"/>
            </a:xfrm>
          </p:grpSpPr>
          <p:sp>
            <p:nvSpPr>
              <p:cNvPr name="Freeform 15" id="15"/>
              <p:cNvSpPr/>
              <p:nvPr/>
            </p:nvSpPr>
            <p:spPr>
              <a:xfrm flipH="false" flipV="false" rot="0">
                <a:off x="0" y="0"/>
                <a:ext cx="734693" cy="698500"/>
              </a:xfrm>
              <a:custGeom>
                <a:avLst/>
                <a:gdLst/>
                <a:ahLst/>
                <a:cxnLst/>
                <a:rect r="r" b="b" t="t" l="l"/>
                <a:pathLst>
                  <a:path h="698500" w="734693">
                    <a:moveTo>
                      <a:pt x="734693" y="349250"/>
                    </a:moveTo>
                    <a:lnTo>
                      <a:pt x="531493" y="698500"/>
                    </a:lnTo>
                    <a:lnTo>
                      <a:pt x="203200" y="698500"/>
                    </a:lnTo>
                    <a:lnTo>
                      <a:pt x="0" y="349250"/>
                    </a:lnTo>
                    <a:lnTo>
                      <a:pt x="203200" y="0"/>
                    </a:lnTo>
                    <a:lnTo>
                      <a:pt x="531493" y="0"/>
                    </a:lnTo>
                    <a:lnTo>
                      <a:pt x="734693" y="349250"/>
                    </a:lnTo>
                    <a:close/>
                  </a:path>
                </a:pathLst>
              </a:custGeom>
              <a:blipFill>
                <a:blip r:embed="rId3"/>
                <a:stretch>
                  <a:fillRect l="-26058" t="0" r="-26058" b="0"/>
                </a:stretch>
              </a:blipFill>
            </p:spPr>
          </p:sp>
        </p:grpSp>
      </p:grpSp>
      <p:sp>
        <p:nvSpPr>
          <p:cNvPr name="TextBox 16" id="16"/>
          <p:cNvSpPr txBox="true"/>
          <p:nvPr/>
        </p:nvSpPr>
        <p:spPr>
          <a:xfrm rot="0">
            <a:off x="783471" y="1707117"/>
            <a:ext cx="4787699" cy="941070"/>
          </a:xfrm>
          <a:prstGeom prst="rect">
            <a:avLst/>
          </a:prstGeom>
        </p:spPr>
        <p:txBody>
          <a:bodyPr anchor="t" rtlCol="false" tIns="0" lIns="0" bIns="0" rIns="0">
            <a:spAutoFit/>
          </a:bodyPr>
          <a:lstStyle/>
          <a:p>
            <a:pPr algn="l">
              <a:lnSpc>
                <a:spcPts val="7214"/>
              </a:lnSpc>
            </a:pPr>
            <a:r>
              <a:rPr lang="en-US" sz="6499">
                <a:solidFill>
                  <a:srgbClr val="63F1F9"/>
                </a:solidFill>
                <a:latin typeface="Bebas Neue Cyrillic"/>
              </a:rPr>
              <a:t>EXIF DATA - RISKS</a:t>
            </a:r>
          </a:p>
        </p:txBody>
      </p:sp>
      <p:sp>
        <p:nvSpPr>
          <p:cNvPr name="TextBox 17" id="17"/>
          <p:cNvSpPr txBox="true"/>
          <p:nvPr/>
        </p:nvSpPr>
        <p:spPr>
          <a:xfrm rot="0">
            <a:off x="552392" y="3452086"/>
            <a:ext cx="8006075" cy="1470660"/>
          </a:xfrm>
          <a:prstGeom prst="rect">
            <a:avLst/>
          </a:prstGeom>
        </p:spPr>
        <p:txBody>
          <a:bodyPr anchor="t" rtlCol="false" tIns="0" lIns="0" bIns="0" rIns="0">
            <a:spAutoFit/>
          </a:bodyPr>
          <a:lstStyle/>
          <a:p>
            <a:pPr algn="l" marL="453387" indent="-226693" lvl="1">
              <a:lnSpc>
                <a:spcPts val="2939"/>
              </a:lnSpc>
              <a:buFont typeface="Arial"/>
              <a:buChar char="•"/>
            </a:pPr>
            <a:r>
              <a:rPr lang="en-US" sz="2099" u="sng">
                <a:solidFill>
                  <a:srgbClr val="FFFFFF"/>
                </a:solidFill>
                <a:latin typeface="Open Sans"/>
              </a:rPr>
              <a:t>Privacy Risks:</a:t>
            </a:r>
          </a:p>
          <a:p>
            <a:pPr algn="l" marL="906774" indent="-302258" lvl="2">
              <a:lnSpc>
                <a:spcPts val="2939"/>
              </a:lnSpc>
              <a:buFont typeface="Arial"/>
              <a:buChar char="⚬"/>
            </a:pPr>
            <a:r>
              <a:rPr lang="en-US" sz="2099">
                <a:solidFill>
                  <a:srgbClr val="FFFFFF"/>
                </a:solidFill>
                <a:latin typeface="Open Sans"/>
              </a:rPr>
              <a:t>Unintentional exposure of personal information.</a:t>
            </a:r>
          </a:p>
          <a:p>
            <a:pPr algn="l" marL="906774" indent="-302258" lvl="2">
              <a:lnSpc>
                <a:spcPts val="2939"/>
              </a:lnSpc>
              <a:buFont typeface="Arial"/>
              <a:buChar char="⚬"/>
            </a:pPr>
            <a:r>
              <a:rPr lang="en-US" sz="2099">
                <a:solidFill>
                  <a:srgbClr val="FFFFFF"/>
                </a:solidFill>
                <a:latin typeface="Open Sans"/>
              </a:rPr>
              <a:t>Tracking of user behavior and location.</a:t>
            </a:r>
          </a:p>
          <a:p>
            <a:pPr algn="l" marL="906774" indent="-302258" lvl="2">
              <a:lnSpc>
                <a:spcPts val="2939"/>
              </a:lnSpc>
              <a:buFont typeface="Arial"/>
              <a:buChar char="⚬"/>
            </a:pPr>
            <a:r>
              <a:rPr lang="en-US" sz="2099">
                <a:solidFill>
                  <a:srgbClr val="FFFFFF"/>
                </a:solidFill>
                <a:latin typeface="Open Sans"/>
              </a:rPr>
              <a:t>Data breaches revealing sensitive metadata.</a:t>
            </a:r>
          </a:p>
        </p:txBody>
      </p:sp>
      <p:sp>
        <p:nvSpPr>
          <p:cNvPr name="TextBox 18" id="18"/>
          <p:cNvSpPr txBox="true"/>
          <p:nvPr/>
        </p:nvSpPr>
        <p:spPr>
          <a:xfrm rot="0">
            <a:off x="552392" y="5492433"/>
            <a:ext cx="10404329" cy="2956560"/>
          </a:xfrm>
          <a:prstGeom prst="rect">
            <a:avLst/>
          </a:prstGeom>
        </p:spPr>
        <p:txBody>
          <a:bodyPr anchor="t" rtlCol="false" tIns="0" lIns="0" bIns="0" rIns="0">
            <a:spAutoFit/>
          </a:bodyPr>
          <a:lstStyle/>
          <a:p>
            <a:pPr algn="l" marL="453387" indent="-226693" lvl="1">
              <a:lnSpc>
                <a:spcPts val="2939"/>
              </a:lnSpc>
              <a:buFont typeface="Arial"/>
              <a:buChar char="•"/>
            </a:pPr>
            <a:r>
              <a:rPr lang="en-US" sz="2099" u="sng">
                <a:solidFill>
                  <a:srgbClr val="FFFFFF"/>
                </a:solidFill>
                <a:latin typeface="Open Sans"/>
              </a:rPr>
              <a:t>Legal Issues with Privacy Laws:</a:t>
            </a:r>
          </a:p>
          <a:p>
            <a:pPr algn="l" marL="906774" indent="-302258" lvl="2">
              <a:lnSpc>
                <a:spcPts val="2939"/>
              </a:lnSpc>
              <a:buFont typeface="Arial"/>
              <a:buChar char="⚬"/>
            </a:pPr>
            <a:r>
              <a:rPr lang="en-US" sz="2099">
                <a:solidFill>
                  <a:srgbClr val="FFFFFF"/>
                </a:solidFill>
                <a:latin typeface="Open Sans"/>
              </a:rPr>
              <a:t>GDPR (General Data Protection Regulation): Strict regulations on handling personal data.</a:t>
            </a:r>
          </a:p>
          <a:p>
            <a:pPr algn="l" marL="906774" indent="-302258" lvl="2">
              <a:lnSpc>
                <a:spcPts val="2939"/>
              </a:lnSpc>
              <a:buFont typeface="Arial"/>
              <a:buChar char="⚬"/>
            </a:pPr>
            <a:r>
              <a:rPr lang="en-US" sz="2099">
                <a:solidFill>
                  <a:srgbClr val="FFFFFF"/>
                </a:solidFill>
                <a:latin typeface="Open Sans"/>
              </a:rPr>
              <a:t>CCPA (California Consumer Privacy Act): Requirements for transparency and control over personal data.</a:t>
            </a:r>
          </a:p>
          <a:p>
            <a:pPr algn="l" marL="906774" indent="-302258" lvl="2">
              <a:lnSpc>
                <a:spcPts val="2939"/>
              </a:lnSpc>
              <a:buFont typeface="Arial"/>
              <a:buChar char="⚬"/>
            </a:pPr>
            <a:r>
              <a:rPr lang="en-US" sz="2099">
                <a:solidFill>
                  <a:srgbClr val="FFFFFF"/>
                </a:solidFill>
                <a:latin typeface="Open Sans"/>
              </a:rPr>
              <a:t>HIPAA (Health Insurance Portability and Accountability Act): Protection of health information.</a:t>
            </a:r>
          </a:p>
          <a:p>
            <a:pPr algn="l" marL="906774" indent="-302258" lvl="2">
              <a:lnSpc>
                <a:spcPts val="2939"/>
              </a:lnSpc>
              <a:buFont typeface="Arial"/>
              <a:buChar char="⚬"/>
            </a:pPr>
            <a:r>
              <a:rPr lang="en-US" sz="2099">
                <a:solidFill>
                  <a:srgbClr val="FFFFFF"/>
                </a:solidFill>
                <a:latin typeface="Open Sans"/>
              </a:rPr>
              <a:t>Potential fines and legal actions for non-compliance.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8F8FF">
                    <a:alpha val="100000"/>
                  </a:srgbClr>
                </a:gs>
                <a:gs pos="100000">
                  <a:srgbClr val="007489">
                    <a:alpha val="100000"/>
                  </a:srgbClr>
                </a:gs>
              </a:gsLst>
              <a:lin ang="2700000"/>
            </a:gra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8F8FF">
                    <a:alpha val="100000"/>
                  </a:srgbClr>
                </a:gs>
                <a:gs pos="100000">
                  <a:srgbClr val="007489">
                    <a:alpha val="100000"/>
                  </a:srgbClr>
                </a:gs>
              </a:gsLst>
              <a:lin ang="2700000"/>
            </a:gra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584660" y="1500148"/>
            <a:ext cx="7703340" cy="6653803"/>
            <a:chOff x="0" y="0"/>
            <a:chExt cx="10271120" cy="8871737"/>
          </a:xfrm>
        </p:grpSpPr>
        <p:grpSp>
          <p:nvGrpSpPr>
            <p:cNvPr name="Group 9" id="9"/>
            <p:cNvGrpSpPr/>
            <p:nvPr/>
          </p:nvGrpSpPr>
          <p:grpSpPr>
            <a:xfrm rot="0">
              <a:off x="4697699" y="0"/>
              <a:ext cx="4463241" cy="3520691"/>
              <a:chOff x="0" y="0"/>
              <a:chExt cx="1167980" cy="921326"/>
            </a:xfrm>
          </p:grpSpPr>
          <p:sp>
            <p:nvSpPr>
              <p:cNvPr name="Freeform 10" id="10"/>
              <p:cNvSpPr/>
              <p:nvPr/>
            </p:nvSpPr>
            <p:spPr>
              <a:xfrm flipH="false" flipV="false" rot="0">
                <a:off x="0" y="0"/>
                <a:ext cx="1167980" cy="921326"/>
              </a:xfrm>
              <a:custGeom>
                <a:avLst/>
                <a:gdLst/>
                <a:ahLst/>
                <a:cxnLst/>
                <a:rect r="r" b="b" t="t" l="l"/>
                <a:pathLst>
                  <a:path h="921326" w="1167980">
                    <a:moveTo>
                      <a:pt x="1167980" y="460663"/>
                    </a:moveTo>
                    <a:lnTo>
                      <a:pt x="964780" y="921326"/>
                    </a:lnTo>
                    <a:lnTo>
                      <a:pt x="203200" y="921326"/>
                    </a:lnTo>
                    <a:lnTo>
                      <a:pt x="0" y="460663"/>
                    </a:lnTo>
                    <a:lnTo>
                      <a:pt x="203200" y="0"/>
                    </a:lnTo>
                    <a:lnTo>
                      <a:pt x="964780" y="0"/>
                    </a:lnTo>
                    <a:lnTo>
                      <a:pt x="1167980" y="460663"/>
                    </a:lnTo>
                    <a:close/>
                  </a:path>
                </a:pathLst>
              </a:custGeom>
              <a:gradFill rotWithShape="true">
                <a:gsLst>
                  <a:gs pos="0">
                    <a:srgbClr val="68F8FF">
                      <a:alpha val="100000"/>
                    </a:srgbClr>
                  </a:gs>
                  <a:gs pos="100000">
                    <a:srgbClr val="007489">
                      <a:alpha val="100000"/>
                    </a:srgbClr>
                  </a:gs>
                </a:gsLst>
                <a:lin ang="2700000"/>
              </a:gradFill>
            </p:spPr>
          </p:sp>
          <p:sp>
            <p:nvSpPr>
              <p:cNvPr name="TextBox 11" id="11"/>
              <p:cNvSpPr txBox="true"/>
              <p:nvPr/>
            </p:nvSpPr>
            <p:spPr>
              <a:xfrm>
                <a:off x="114300" y="-38100"/>
                <a:ext cx="939380" cy="959426"/>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110179" y="5351046"/>
              <a:ext cx="4463241" cy="3520691"/>
              <a:chOff x="0" y="0"/>
              <a:chExt cx="1167980" cy="921326"/>
            </a:xfrm>
          </p:grpSpPr>
          <p:sp>
            <p:nvSpPr>
              <p:cNvPr name="Freeform 13" id="13"/>
              <p:cNvSpPr/>
              <p:nvPr/>
            </p:nvSpPr>
            <p:spPr>
              <a:xfrm flipH="false" flipV="false" rot="0">
                <a:off x="0" y="0"/>
                <a:ext cx="1167980" cy="921326"/>
              </a:xfrm>
              <a:custGeom>
                <a:avLst/>
                <a:gdLst/>
                <a:ahLst/>
                <a:cxnLst/>
                <a:rect r="r" b="b" t="t" l="l"/>
                <a:pathLst>
                  <a:path h="921326" w="1167980">
                    <a:moveTo>
                      <a:pt x="1167980" y="460663"/>
                    </a:moveTo>
                    <a:lnTo>
                      <a:pt x="964780" y="921326"/>
                    </a:lnTo>
                    <a:lnTo>
                      <a:pt x="203200" y="921326"/>
                    </a:lnTo>
                    <a:lnTo>
                      <a:pt x="0" y="460663"/>
                    </a:lnTo>
                    <a:lnTo>
                      <a:pt x="203200" y="0"/>
                    </a:lnTo>
                    <a:lnTo>
                      <a:pt x="964780" y="0"/>
                    </a:lnTo>
                    <a:lnTo>
                      <a:pt x="1167980" y="460663"/>
                    </a:lnTo>
                    <a:close/>
                  </a:path>
                </a:pathLst>
              </a:custGeom>
              <a:gradFill rotWithShape="true">
                <a:gsLst>
                  <a:gs pos="0">
                    <a:srgbClr val="68F8FF">
                      <a:alpha val="100000"/>
                    </a:srgbClr>
                  </a:gs>
                  <a:gs pos="100000">
                    <a:srgbClr val="007489">
                      <a:alpha val="100000"/>
                    </a:srgbClr>
                  </a:gs>
                </a:gsLst>
                <a:lin ang="2700000"/>
              </a:gradFill>
            </p:spPr>
          </p:sp>
          <p:sp>
            <p:nvSpPr>
              <p:cNvPr name="TextBox 14" id="14"/>
              <p:cNvSpPr txBox="true"/>
              <p:nvPr/>
            </p:nvSpPr>
            <p:spPr>
              <a:xfrm>
                <a:off x="114300" y="-38100"/>
                <a:ext cx="939380" cy="959426"/>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0" y="384840"/>
              <a:ext cx="10271120" cy="8102058"/>
              <a:chOff x="0" y="0"/>
              <a:chExt cx="1167980" cy="921326"/>
            </a:xfrm>
          </p:grpSpPr>
          <p:sp>
            <p:nvSpPr>
              <p:cNvPr name="Freeform 16" id="16"/>
              <p:cNvSpPr/>
              <p:nvPr/>
            </p:nvSpPr>
            <p:spPr>
              <a:xfrm flipH="false" flipV="false" rot="0">
                <a:off x="0" y="0"/>
                <a:ext cx="1167980" cy="921326"/>
              </a:xfrm>
              <a:custGeom>
                <a:avLst/>
                <a:gdLst/>
                <a:ahLst/>
                <a:cxnLst/>
                <a:rect r="r" b="b" t="t" l="l"/>
                <a:pathLst>
                  <a:path h="921326" w="1167980">
                    <a:moveTo>
                      <a:pt x="1167980" y="460663"/>
                    </a:moveTo>
                    <a:lnTo>
                      <a:pt x="964780" y="921326"/>
                    </a:lnTo>
                    <a:lnTo>
                      <a:pt x="203200" y="921326"/>
                    </a:lnTo>
                    <a:lnTo>
                      <a:pt x="0" y="460663"/>
                    </a:lnTo>
                    <a:lnTo>
                      <a:pt x="203200" y="0"/>
                    </a:lnTo>
                    <a:lnTo>
                      <a:pt x="964780" y="0"/>
                    </a:lnTo>
                    <a:lnTo>
                      <a:pt x="1167980" y="460663"/>
                    </a:lnTo>
                    <a:close/>
                  </a:path>
                </a:pathLst>
              </a:custGeom>
              <a:blipFill>
                <a:blip r:embed="rId2"/>
                <a:stretch>
                  <a:fillRect l="-14156" t="0" r="-30913" b="0"/>
                </a:stretch>
              </a:blipFill>
            </p:spPr>
          </p:sp>
        </p:grpSp>
      </p:grpSp>
      <p:sp>
        <p:nvSpPr>
          <p:cNvPr name="TextBox 17" id="17"/>
          <p:cNvSpPr txBox="true"/>
          <p:nvPr/>
        </p:nvSpPr>
        <p:spPr>
          <a:xfrm rot="0">
            <a:off x="1076905" y="1547773"/>
            <a:ext cx="4947724" cy="941070"/>
          </a:xfrm>
          <a:prstGeom prst="rect">
            <a:avLst/>
          </a:prstGeom>
        </p:spPr>
        <p:txBody>
          <a:bodyPr anchor="t" rtlCol="false" tIns="0" lIns="0" bIns="0" rIns="0">
            <a:spAutoFit/>
          </a:bodyPr>
          <a:lstStyle/>
          <a:p>
            <a:pPr algn="l">
              <a:lnSpc>
                <a:spcPts val="7214"/>
              </a:lnSpc>
            </a:pPr>
            <a:r>
              <a:rPr lang="en-US" sz="6499">
                <a:solidFill>
                  <a:srgbClr val="63F1F9"/>
                </a:solidFill>
                <a:latin typeface="Bebas Neue Cyrillic"/>
              </a:rPr>
              <a:t>EXIF REMOVER</a:t>
            </a:r>
          </a:p>
        </p:txBody>
      </p:sp>
      <p:sp>
        <p:nvSpPr>
          <p:cNvPr name="TextBox 18" id="18"/>
          <p:cNvSpPr txBox="true"/>
          <p:nvPr/>
        </p:nvSpPr>
        <p:spPr>
          <a:xfrm rot="0">
            <a:off x="910673" y="3094905"/>
            <a:ext cx="10227913" cy="5059046"/>
          </a:xfrm>
          <a:prstGeom prst="rect">
            <a:avLst/>
          </a:prstGeom>
        </p:spPr>
        <p:txBody>
          <a:bodyPr anchor="t" rtlCol="false" tIns="0" lIns="0" bIns="0" rIns="0">
            <a:spAutoFit/>
          </a:bodyPr>
          <a:lstStyle/>
          <a:p>
            <a:pPr algn="l" marL="474973" indent="-237486" lvl="1">
              <a:lnSpc>
                <a:spcPts val="3079"/>
              </a:lnSpc>
              <a:buFont typeface="Arial"/>
              <a:buChar char="•"/>
            </a:pPr>
            <a:r>
              <a:rPr lang="en-US" sz="2199">
                <a:solidFill>
                  <a:srgbClr val="FFFFFF"/>
                </a:solidFill>
                <a:latin typeface="Open Sans"/>
              </a:rPr>
              <a:t>EXIF Remover mainly focused on removing the privacy data. It will effectively remove all the privacy related data in the image while processing.</a:t>
            </a:r>
          </a:p>
          <a:p>
            <a:pPr algn="l">
              <a:lnSpc>
                <a:spcPts val="3079"/>
              </a:lnSpc>
            </a:pPr>
          </a:p>
          <a:p>
            <a:pPr algn="l" marL="474973" indent="-237486" lvl="1">
              <a:lnSpc>
                <a:spcPts val="3079"/>
              </a:lnSpc>
              <a:buFont typeface="Arial"/>
              <a:buChar char="•"/>
            </a:pPr>
            <a:r>
              <a:rPr lang="en-US" sz="2199">
                <a:solidFill>
                  <a:srgbClr val="FFFFFF"/>
                </a:solidFill>
                <a:latin typeface="Open Sans"/>
              </a:rPr>
              <a:t>Core Functionalities:</a:t>
            </a:r>
          </a:p>
          <a:p>
            <a:pPr algn="l" marL="949946" indent="-316649" lvl="2">
              <a:lnSpc>
                <a:spcPts val="3079"/>
              </a:lnSpc>
              <a:buFont typeface="Arial"/>
              <a:buChar char="⚬"/>
            </a:pPr>
            <a:r>
              <a:rPr lang="en-US" sz="2199">
                <a:solidFill>
                  <a:srgbClr val="FFFFFF"/>
                </a:solidFill>
                <a:latin typeface="Open Sans Bold"/>
              </a:rPr>
              <a:t>Scanning</a:t>
            </a:r>
            <a:r>
              <a:rPr lang="en-US" sz="2199">
                <a:solidFill>
                  <a:srgbClr val="FFFFFF"/>
                </a:solidFill>
                <a:latin typeface="Open Sans"/>
              </a:rPr>
              <a:t>: Identifies files containing metadata.</a:t>
            </a:r>
          </a:p>
          <a:p>
            <a:pPr algn="l">
              <a:lnSpc>
                <a:spcPts val="3079"/>
              </a:lnSpc>
            </a:pPr>
          </a:p>
          <a:p>
            <a:pPr algn="l" marL="949946" indent="-316649" lvl="2">
              <a:lnSpc>
                <a:spcPts val="3079"/>
              </a:lnSpc>
              <a:buFont typeface="Arial"/>
              <a:buChar char="⚬"/>
            </a:pPr>
            <a:r>
              <a:rPr lang="en-US" sz="2199">
                <a:solidFill>
                  <a:srgbClr val="FFFFFF"/>
                </a:solidFill>
                <a:latin typeface="Open Sans Bold"/>
              </a:rPr>
              <a:t>Metadata Removal</a:t>
            </a:r>
            <a:r>
              <a:rPr lang="en-US" sz="2199">
                <a:solidFill>
                  <a:srgbClr val="FFFFFF"/>
                </a:solidFill>
                <a:latin typeface="Open Sans"/>
              </a:rPr>
              <a:t>: Strips out all metadata from files.</a:t>
            </a:r>
          </a:p>
          <a:p>
            <a:pPr algn="l">
              <a:lnSpc>
                <a:spcPts val="3079"/>
              </a:lnSpc>
            </a:pPr>
          </a:p>
          <a:p>
            <a:pPr algn="l" marL="949946" indent="-316649" lvl="2">
              <a:lnSpc>
                <a:spcPts val="3079"/>
              </a:lnSpc>
              <a:buFont typeface="Arial"/>
              <a:buChar char="⚬"/>
            </a:pPr>
            <a:r>
              <a:rPr lang="en-US" sz="2199">
                <a:solidFill>
                  <a:srgbClr val="FFFFFF"/>
                </a:solidFill>
                <a:latin typeface="Open Sans Bold"/>
              </a:rPr>
              <a:t>Storing</a:t>
            </a:r>
            <a:r>
              <a:rPr lang="en-US" sz="2199">
                <a:solidFill>
                  <a:srgbClr val="FFFFFF"/>
                </a:solidFill>
                <a:latin typeface="Open Sans"/>
              </a:rPr>
              <a:t>: Stores the privacy data free image in the DB.</a:t>
            </a:r>
          </a:p>
          <a:p>
            <a:pPr algn="l">
              <a:lnSpc>
                <a:spcPts val="3079"/>
              </a:lnSpc>
            </a:pPr>
          </a:p>
          <a:p>
            <a:pPr algn="l" marL="949946" indent="-316649" lvl="2">
              <a:lnSpc>
                <a:spcPts val="3079"/>
              </a:lnSpc>
              <a:buFont typeface="Arial"/>
              <a:buChar char="⚬"/>
            </a:pPr>
            <a:r>
              <a:rPr lang="en-US" sz="2199">
                <a:solidFill>
                  <a:srgbClr val="FFFFFF"/>
                </a:solidFill>
                <a:latin typeface="Open Sans Bold"/>
              </a:rPr>
              <a:t>Integration</a:t>
            </a:r>
            <a:r>
              <a:rPr lang="en-US" sz="2199">
                <a:solidFill>
                  <a:srgbClr val="FFFFFF"/>
                </a:solidFill>
                <a:latin typeface="Open Sans"/>
              </a:rPr>
              <a:t>: It can be placed in the front line of the image processing module.</a:t>
            </a:r>
          </a:p>
        </p:txBody>
      </p:sp>
    </p:spTree>
  </p:cSld>
  <p:clrMapOvr>
    <a:masterClrMapping/>
  </p:clrMapOvr>
</p:sld>
</file>

<file path=ppt/slides/slide8.xml><?xml version="1.0" encoding="utf-8"?>
<p:sld xmlns:p="http://schemas.openxmlformats.org/presentationml/2006/main" xmlns:a="http://schemas.openxmlformats.org/drawingml/2006/main">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8F8FF">
                    <a:alpha val="100000"/>
                  </a:srgbClr>
                </a:gs>
                <a:gs pos="100000">
                  <a:srgbClr val="007489">
                    <a:alpha val="100000"/>
                  </a:srgbClr>
                </a:gs>
              </a:gsLst>
              <a:lin ang="2700000"/>
            </a:gra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8F8FF">
                    <a:alpha val="100000"/>
                  </a:srgbClr>
                </a:gs>
                <a:gs pos="100000">
                  <a:srgbClr val="007489">
                    <a:alpha val="100000"/>
                  </a:srgbClr>
                </a:gs>
              </a:gsLst>
              <a:lin ang="2700000"/>
            </a:gra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4594104" y="4488232"/>
            <a:ext cx="9099792" cy="1377211"/>
          </a:xfrm>
          <a:prstGeom prst="rect">
            <a:avLst/>
          </a:prstGeom>
        </p:spPr>
        <p:txBody>
          <a:bodyPr anchor="t" rtlCol="false" tIns="0" lIns="0" bIns="0" rIns="0">
            <a:spAutoFit/>
          </a:bodyPr>
          <a:lstStyle/>
          <a:p>
            <a:pPr algn="ctr">
              <a:lnSpc>
                <a:spcPts val="10536"/>
              </a:lnSpc>
            </a:pPr>
            <a:r>
              <a:rPr lang="en-US" sz="9492">
                <a:solidFill>
                  <a:srgbClr val="63F1F9"/>
                </a:solidFill>
                <a:latin typeface="Bebas Neue Cyrillic"/>
              </a:rPr>
              <a:t>EXIF REMOVER - DEMO</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1924">
                <a:alpha val="100000"/>
              </a:srgbClr>
            </a:gs>
            <a:gs pos="100000">
              <a:srgbClr val="050417">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8F8FF">
                    <a:alpha val="100000"/>
                  </a:srgbClr>
                </a:gs>
                <a:gs pos="100000">
                  <a:srgbClr val="007489">
                    <a:alpha val="100000"/>
                  </a:srgbClr>
                </a:gs>
              </a:gsLst>
              <a:lin ang="2700000"/>
            </a:gra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8F8FF">
                    <a:alpha val="100000"/>
                  </a:srgbClr>
                </a:gs>
                <a:gs pos="100000">
                  <a:srgbClr val="007489">
                    <a:alpha val="100000"/>
                  </a:srgbClr>
                </a:gs>
              </a:gsLst>
              <a:lin ang="2700000"/>
            </a:gra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3111167" y="1361914"/>
            <a:ext cx="11379250" cy="11379250"/>
            <a:chOff x="0" y="0"/>
            <a:chExt cx="15172333" cy="15172333"/>
          </a:xfrm>
        </p:grpSpPr>
        <p:grpSp>
          <p:nvGrpSpPr>
            <p:cNvPr name="Group 9" id="9"/>
            <p:cNvGrpSpPr/>
            <p:nvPr/>
          </p:nvGrpSpPr>
          <p:grpSpPr>
            <a:xfrm rot="-2700000">
              <a:off x="7989663" y="1811432"/>
              <a:ext cx="5835993" cy="5015307"/>
              <a:chOff x="0" y="0"/>
              <a:chExt cx="812800" cy="698500"/>
            </a:xfrm>
          </p:grpSpPr>
          <p:sp>
            <p:nvSpPr>
              <p:cNvPr name="Freeform 10" id="10"/>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68F8FF">
                      <a:alpha val="100000"/>
                    </a:srgbClr>
                  </a:gs>
                  <a:gs pos="100000">
                    <a:srgbClr val="007489">
                      <a:alpha val="100000"/>
                    </a:srgbClr>
                  </a:gs>
                </a:gsLst>
                <a:lin ang="2700000"/>
              </a:gradFill>
            </p:spPr>
          </p:sp>
          <p:sp>
            <p:nvSpPr>
              <p:cNvPr name="TextBox 11" id="11"/>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2700000">
              <a:off x="680871" y="3763002"/>
              <a:ext cx="13810591" cy="7646328"/>
              <a:chOff x="0" y="0"/>
              <a:chExt cx="1261612" cy="698500"/>
            </a:xfrm>
          </p:grpSpPr>
          <p:sp>
            <p:nvSpPr>
              <p:cNvPr name="Freeform 13" id="13"/>
              <p:cNvSpPr/>
              <p:nvPr/>
            </p:nvSpPr>
            <p:spPr>
              <a:xfrm flipH="false" flipV="false" rot="0">
                <a:off x="0" y="0"/>
                <a:ext cx="1261612" cy="698500"/>
              </a:xfrm>
              <a:custGeom>
                <a:avLst/>
                <a:gdLst/>
                <a:ahLst/>
                <a:cxnLst/>
                <a:rect r="r" b="b" t="t" l="l"/>
                <a:pathLst>
                  <a:path h="698500" w="1261612">
                    <a:moveTo>
                      <a:pt x="1261612" y="349250"/>
                    </a:moveTo>
                    <a:lnTo>
                      <a:pt x="1058412" y="698500"/>
                    </a:lnTo>
                    <a:lnTo>
                      <a:pt x="203200" y="698500"/>
                    </a:lnTo>
                    <a:lnTo>
                      <a:pt x="0" y="349250"/>
                    </a:lnTo>
                    <a:lnTo>
                      <a:pt x="203200" y="0"/>
                    </a:lnTo>
                    <a:lnTo>
                      <a:pt x="1058412" y="0"/>
                    </a:lnTo>
                    <a:lnTo>
                      <a:pt x="1261612" y="349250"/>
                    </a:lnTo>
                    <a:close/>
                  </a:path>
                </a:pathLst>
              </a:custGeom>
              <a:blipFill>
                <a:blip r:embed="rId2"/>
                <a:stretch>
                  <a:fillRect l="0" t="-4185" r="0" b="-4185"/>
                </a:stretch>
              </a:blipFill>
            </p:spPr>
          </p:sp>
        </p:grpSp>
      </p:grpSp>
      <p:grpSp>
        <p:nvGrpSpPr>
          <p:cNvPr name="Group 14" id="14"/>
          <p:cNvGrpSpPr/>
          <p:nvPr/>
        </p:nvGrpSpPr>
        <p:grpSpPr>
          <a:xfrm rot="0">
            <a:off x="7545539" y="3045347"/>
            <a:ext cx="10144943" cy="4637081"/>
            <a:chOff x="0" y="0"/>
            <a:chExt cx="13526591" cy="6182775"/>
          </a:xfrm>
        </p:grpSpPr>
        <p:sp>
          <p:nvSpPr>
            <p:cNvPr name="TextBox 15" id="15"/>
            <p:cNvSpPr txBox="true"/>
            <p:nvPr/>
          </p:nvSpPr>
          <p:spPr>
            <a:xfrm rot="0">
              <a:off x="963391" y="47625"/>
              <a:ext cx="6092074" cy="1270635"/>
            </a:xfrm>
            <a:prstGeom prst="rect">
              <a:avLst/>
            </a:prstGeom>
          </p:spPr>
          <p:txBody>
            <a:bodyPr anchor="t" rtlCol="false" tIns="0" lIns="0" bIns="0" rIns="0">
              <a:spAutoFit/>
            </a:bodyPr>
            <a:lstStyle/>
            <a:p>
              <a:pPr algn="l">
                <a:lnSpc>
                  <a:spcPts val="7214"/>
                </a:lnSpc>
              </a:pPr>
              <a:r>
                <a:rPr lang="en-US" sz="6499">
                  <a:solidFill>
                    <a:srgbClr val="63F1F9"/>
                  </a:solidFill>
                  <a:latin typeface="Bebas Neue Cyrillic"/>
                </a:rPr>
                <a:t>CONCLUSION</a:t>
              </a:r>
            </a:p>
          </p:txBody>
        </p:sp>
        <p:sp>
          <p:nvSpPr>
            <p:cNvPr name="TextBox 16" id="16"/>
            <p:cNvSpPr txBox="true"/>
            <p:nvPr/>
          </p:nvSpPr>
          <p:spPr>
            <a:xfrm rot="0">
              <a:off x="0" y="1852679"/>
              <a:ext cx="13526591" cy="1525694"/>
            </a:xfrm>
            <a:prstGeom prst="rect">
              <a:avLst/>
            </a:prstGeom>
          </p:spPr>
          <p:txBody>
            <a:bodyPr anchor="t" rtlCol="false" tIns="0" lIns="0" bIns="0" rIns="0">
              <a:spAutoFit/>
            </a:bodyPr>
            <a:lstStyle/>
            <a:p>
              <a:pPr algn="l" marL="949952" indent="-316651" lvl="2">
                <a:lnSpc>
                  <a:spcPts val="3079"/>
                </a:lnSpc>
                <a:buFont typeface="Arial"/>
                <a:buChar char="⚬"/>
              </a:pPr>
              <a:r>
                <a:rPr lang="en-US" sz="2199">
                  <a:solidFill>
                    <a:srgbClr val="FFFFFF"/>
                  </a:solidFill>
                  <a:latin typeface="Open Sans"/>
                </a:rPr>
                <a:t>EXIF data are crucial in identifying and describing the image. But the usage is vary in different places. So the usage should be restricted based on the place it's used. EXIF remover make it simple.</a:t>
              </a:r>
            </a:p>
          </p:txBody>
        </p:sp>
        <p:sp>
          <p:nvSpPr>
            <p:cNvPr name="TextBox 17" id="17"/>
            <p:cNvSpPr txBox="true"/>
            <p:nvPr/>
          </p:nvSpPr>
          <p:spPr>
            <a:xfrm rot="0">
              <a:off x="0" y="4136381"/>
              <a:ext cx="13526591" cy="2046394"/>
            </a:xfrm>
            <a:prstGeom prst="rect">
              <a:avLst/>
            </a:prstGeom>
          </p:spPr>
          <p:txBody>
            <a:bodyPr anchor="t" rtlCol="false" tIns="0" lIns="0" bIns="0" rIns="0">
              <a:spAutoFit/>
            </a:bodyPr>
            <a:lstStyle/>
            <a:p>
              <a:pPr algn="l" marL="949952" indent="-316651" lvl="2">
                <a:lnSpc>
                  <a:spcPts val="3079"/>
                </a:lnSpc>
                <a:buFont typeface="Arial"/>
                <a:buChar char="⚬"/>
              </a:pPr>
              <a:r>
                <a:rPr lang="en-US" sz="2199">
                  <a:solidFill>
                    <a:srgbClr val="FFFFFF"/>
                  </a:solidFill>
                  <a:latin typeface="Open Sans Bold"/>
                </a:rPr>
                <a:t>Compliance and Security:</a:t>
              </a:r>
            </a:p>
            <a:p>
              <a:pPr algn="l" marL="1424929" indent="-356232" lvl="3">
                <a:lnSpc>
                  <a:spcPts val="3079"/>
                </a:lnSpc>
                <a:buFont typeface="Arial"/>
                <a:buChar char="￭"/>
              </a:pPr>
              <a:r>
                <a:rPr lang="en-US" sz="2199">
                  <a:solidFill>
                    <a:srgbClr val="FFFFFF"/>
                  </a:solidFill>
                  <a:latin typeface="Open Sans"/>
                </a:rPr>
                <a:t>Our tool ensures compliance with privacy laws and protects EXIF metadata, enhancing data security and reducing the risk of breaches.</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DAGHWGOFsv0</dc:identifier>
  <dcterms:modified xsi:type="dcterms:W3CDTF">2011-08-01T06:04:30Z</dcterms:modified>
  <cp:revision>1</cp:revision>
  <dc:title>Blue Futuristic Technology Presentation</dc:title>
</cp:coreProperties>
</file>